
<file path=[Content_Types].xml><?xml version="1.0" encoding="utf-8"?>
<Types xmlns="http://schemas.openxmlformats.org/package/2006/content-types">
  <Override PartName="/ppt/slideLayouts/slideLayout8.xml" ContentType="application/vnd.openxmlformats-officedocument.presentationml.slideLayout+xml"/>
  <Override PartName="/ppt/notesSlides/notesSlide2.xml" ContentType="application/vnd.openxmlformats-officedocument.presentationml.notesSlide+xml"/>
  <Override PartName="/ppt/notesSlides/notesSlide14.xml" ContentType="application/vnd.openxmlformats-officedocument.presentationml.notesSlide+xml"/>
  <Override PartName="/ppt/theme/theme2.xml" ContentType="application/vnd.openxmlformats-officedocument.theme+xml"/>
  <Override PartName="/ppt/notesSlides/notesSlide11.xml" ContentType="application/vnd.openxmlformats-officedocument.presentationml.notesSlide+xml"/>
  <Override PartName="/ppt/slides/slide2.xml" ContentType="application/vnd.openxmlformats-officedocument.presentationml.slide+xml"/>
  <Override PartName="/docProps/app.xml" ContentType="application/vnd.openxmlformats-officedocument.extended-properties+xml"/>
  <Override PartName="/ppt/notesSlides/notesSlide9.xml" ContentType="application/vnd.openxmlformats-officedocument.presentationml.notesSlide+xml"/>
  <Override PartName="/ppt/slides/slide11.xml" ContentType="application/vnd.openxmlformats-officedocument.presentationml.slide+xml"/>
  <Override PartName="/ppt/slides/slide18.xml" ContentType="application/vnd.openxmlformats-officedocument.presentationml.slide+xml"/>
  <Override PartName="/ppt/theme/theme3.xml" ContentType="application/vnd.openxmlformats-officedocument.theme+xml"/>
  <Override PartName="/ppt/notesSlides/notesSlide16.xml" ContentType="application/vnd.openxmlformats-officedocument.presentationml.notesSlide+xml"/>
  <Override PartName="/ppt/notesSlides/notesSlide21.xml" ContentType="application/vnd.openxmlformats-officedocument.presentationml.notesSlide+xml"/>
  <Override PartName="/ppt/slideLayouts/slideLayout3.xml" ContentType="application/vnd.openxmlformats-officedocument.presentationml.slideLayout+xml"/>
  <Override PartName="/ppt/slides/slide21.xml" ContentType="application/vnd.openxmlformats-officedocument.presentationml.slide+xml"/>
  <Override PartName="/ppt/slideLayouts/slideLayout5.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Slides/notesSlide3.xml" ContentType="application/vnd.openxmlformats-officedocument.presentationml.notesSlide+xml"/>
  <Override PartName="/ppt/notesMasters/notesMaster1.xml" ContentType="application/vnd.openxmlformats-officedocument.presentationml.notesMaster+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viewProps.xml" ContentType="application/vnd.openxmlformats-officedocument.presentationml.viewProps+xml"/>
  <Override PartName="/ppt/slideMasters/slideMaster1.xml" ContentType="application/vnd.openxmlformats-officedocument.presentationml.slideMaster+xml"/>
  <Override PartName="/ppt/notesSlides/notesSlide7.xml" ContentType="application/vnd.openxmlformats-officedocument.presentationml.notesSlide+xml"/>
  <Override PartName="/ppt/notesSlides/notesSlide15.xml" ContentType="application/vnd.openxmlformats-officedocument.presentationml.notesSlide+xml"/>
  <Override PartName="/ppt/notesSlides/notesSlide4.xml" ContentType="application/vnd.openxmlformats-officedocument.presentationml.notesSlide+xml"/>
  <Override PartName="/ppt/notesSlides/notesSlide19.xml" ContentType="application/vnd.openxmlformats-officedocument.presentationml.notesSlide+xml"/>
  <Override PartName="/ppt/handoutMasters/handoutMaster1.xml" ContentType="application/vnd.openxmlformats-officedocument.presentationml.handoutMaster+xml"/>
  <Override PartName="/ppt/slides/slide13.xml" ContentType="application/vnd.openxmlformats-officedocument.presentationml.slide+xml"/>
  <Override PartName="/ppt/slides/slide14.xml" ContentType="application/vnd.openxmlformats-officedocument.presentationml.slide+xml"/>
  <Override PartName="/ppt/notesSlides/notesSlide17.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slides/slide20.xml" ContentType="application/vnd.openxmlformats-officedocument.presentationml.slide+xml"/>
  <Override PartName="/ppt/slides/slide17.xml" ContentType="application/vnd.openxmlformats-officedocument.presentationml.slide+xml"/>
  <Override PartName="/ppt/slideLayouts/slideLayout4.xml" ContentType="application/vnd.openxmlformats-officedocument.presentationml.slideLayout+xml"/>
  <Override PartName="/ppt/notesSlides/notesSlide5.xml" ContentType="application/vnd.openxmlformats-officedocument.presentationml.notesSlide+xml"/>
  <Override PartName="/ppt/slideLayouts/slideLayout2.xml" ContentType="application/vnd.openxmlformats-officedocument.presentationml.slideLayout+xml"/>
  <Override PartName="/ppt/notesSlides/notesSlide13.xml" ContentType="application/vnd.openxmlformats-officedocument.presentationml.notesSlide+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ppt/slides/slide5.xml" ContentType="application/vnd.openxmlformats-officedocument.presentationml.slide+xml"/>
  <Override PartName="/ppt/slides/slide10.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notesSlides/notesSlide18.xml" ContentType="application/vnd.openxmlformats-officedocument.presentationml.notesSlide+xml"/>
  <Override PartName="/ppt/slides/slide3.xml" ContentType="application/vnd.openxmlformats-officedocument.presentationml.slide+xml"/>
  <Override PartName="/ppt/slides/slide4.xml" ContentType="application/vnd.openxmlformats-officedocument.presentationml.slide+xml"/>
  <Override PartName="/ppt/slideLayouts/slideLayout11.xml" ContentType="application/vnd.openxmlformats-officedocument.presentationml.slideLayout+xml"/>
  <Override PartName="/ppt/notesSlides/notesSlide8.xml" ContentType="application/vnd.openxmlformats-officedocument.presentationml.notesSlide+xml"/>
  <Override PartName="/docProps/core.xml" ContentType="application/vnd.openxmlformats-package.core-properties+xml"/>
  <Override PartName="/ppt/slides/slide8.xml" ContentType="application/vnd.openxmlformats-officedocument.presentationml.slide+xml"/>
  <Override PartName="/ppt/slides/slide15.xml" ContentType="application/vnd.openxmlformats-officedocument.presentationml.slide+xml"/>
  <Default Extension="bin" ContentType="application/vnd.openxmlformats-officedocument.presentationml.printerSettings"/>
  <Override PartName="/ppt/notesSlides/notesSlide10.xml" ContentType="application/vnd.openxmlformats-officedocument.presentationml.notesSlide+xml"/>
  <Default Extension="rels" ContentType="application/vnd.openxmlformats-package.relationships+xml"/>
  <Override PartName="/ppt/slides/slide9.xml" ContentType="application/vnd.openxmlformats-officedocument.presentationml.slide+xml"/>
  <Override PartName="/ppt/slides/slide6.xml" ContentType="application/vnd.openxmlformats-officedocument.presentationml.slide+xml"/>
  <Override PartName="/ppt/slides/slide16.xml" ContentType="application/vnd.openxmlformats-officedocument.presentationml.slide+xml"/>
  <Override PartName="/ppt/notesSlides/notesSlide20.xml" ContentType="application/vnd.openxmlformats-officedocument.presentationml.notesSlide+xml"/>
  <Override PartName="/ppt/slides/slide19.xml" ContentType="application/vnd.openxmlformats-officedocument.presentationml.slide+xml"/>
  <Override PartName="/ppt/slides/slide12.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SpecialPlsOnTitleSld="0" saveSubsetFonts="1">
  <p:sldMasterIdLst>
    <p:sldMasterId id="2147483660" r:id="rId1"/>
  </p:sldMasterIdLst>
  <p:notesMasterIdLst>
    <p:notesMasterId r:id="rId23"/>
  </p:notesMasterIdLst>
  <p:handoutMasterIdLst>
    <p:handoutMasterId r:id="rId24"/>
  </p:handoutMasterIdLst>
  <p:sldIdLst>
    <p:sldId id="256" r:id="rId2"/>
    <p:sldId id="257" r:id="rId3"/>
    <p:sldId id="280" r:id="rId4"/>
    <p:sldId id="258" r:id="rId5"/>
    <p:sldId id="260" r:id="rId6"/>
    <p:sldId id="259" r:id="rId7"/>
    <p:sldId id="261" r:id="rId8"/>
    <p:sldId id="294" r:id="rId9"/>
    <p:sldId id="277" r:id="rId10"/>
    <p:sldId id="278" r:id="rId11"/>
    <p:sldId id="279" r:id="rId12"/>
    <p:sldId id="281" r:id="rId13"/>
    <p:sldId id="282" r:id="rId14"/>
    <p:sldId id="283" r:id="rId15"/>
    <p:sldId id="284" r:id="rId16"/>
    <p:sldId id="293" r:id="rId17"/>
    <p:sldId id="285" r:id="rId18"/>
    <p:sldId id="286" r:id="rId19"/>
    <p:sldId id="287" r:id="rId20"/>
    <p:sldId id="290" r:id="rId21"/>
    <p:sldId id="291" r:id="rId22"/>
  </p:sldIdLst>
  <p:sldSz cx="9144000" cy="6858000" type="screen4x3"/>
  <p:notesSz cx="6934200" cy="9220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rnWhat="handouts3" frameSlides="1"/>
  <p:showPr showNarration="1" useTimings="0">
    <p:present/>
    <p:sldAll/>
    <p:penClr>
      <a:schemeClr val="tx1"/>
    </p:penClr>
  </p:showPr>
  <p:clrMru>
    <a:srgbClr val="FEDB82"/>
    <a:srgbClr val="FED56E"/>
    <a:srgbClr val="FED05E"/>
    <a:srgbClr val="17375E"/>
    <a:srgbClr val="376092"/>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6680" autoAdjust="0"/>
    <p:restoredTop sz="69256" autoAdjust="0"/>
  </p:normalViewPr>
  <p:slideViewPr>
    <p:cSldViewPr>
      <p:cViewPr varScale="1">
        <p:scale>
          <a:sx n="79" d="100"/>
          <a:sy n="79" d="100"/>
        </p:scale>
        <p:origin x="-1680"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87" d="100"/>
          <a:sy n="87" d="100"/>
        </p:scale>
        <p:origin x="-2904" y="-112"/>
      </p:cViewPr>
      <p:guideLst>
        <p:guide orient="horz" pos="2904"/>
        <p:guide pos="2184"/>
      </p:guideLst>
    </p:cSldViewPr>
  </p:notesViewPr>
  <p:gridSpacing cx="78028800" cy="78028800"/>
</p:viewPr>
</file>

<file path=ppt/_rels/presentation.xml.rels><?xml version="1.0" encoding="UTF-8" standalone="yes"?>
<Relationships xmlns="http://schemas.openxmlformats.org/package/2006/relationships"><Relationship Id="rId7" Type="http://schemas.openxmlformats.org/officeDocument/2006/relationships/slide" Target="slides/slide6.xml"/><Relationship Id="rId1" Type="http://schemas.openxmlformats.org/officeDocument/2006/relationships/slideMaster" Target="slideMasters/slideMaster1.xml"/><Relationship Id="rId24" Type="http://schemas.openxmlformats.org/officeDocument/2006/relationships/handoutMaster" Target="handoutMasters/handoutMaster1.xml"/><Relationship Id="rId25" Type="http://schemas.openxmlformats.org/officeDocument/2006/relationships/printerSettings" Target="printerSettings/printerSettings1.bin"/><Relationship Id="rId8" Type="http://schemas.openxmlformats.org/officeDocument/2006/relationships/slide" Target="slides/slide7.xml"/><Relationship Id="rId13" Type="http://schemas.openxmlformats.org/officeDocument/2006/relationships/slide" Target="slides/slide12.xml"/><Relationship Id="rId10" Type="http://schemas.openxmlformats.org/officeDocument/2006/relationships/slide" Target="slides/slide9.xml"/><Relationship Id="rId12" Type="http://schemas.openxmlformats.org/officeDocument/2006/relationships/slide" Target="slides/slide11.xml"/><Relationship Id="rId17" Type="http://schemas.openxmlformats.org/officeDocument/2006/relationships/slide" Target="slides/slide16.xml"/><Relationship Id="rId9" Type="http://schemas.openxmlformats.org/officeDocument/2006/relationships/slide" Target="slides/slide8.xml"/><Relationship Id="rId18" Type="http://schemas.openxmlformats.org/officeDocument/2006/relationships/slide" Target="slides/slide17.xml"/><Relationship Id="rId3" Type="http://schemas.openxmlformats.org/officeDocument/2006/relationships/slide" Target="slides/slide2.xml"/><Relationship Id="rId27" Type="http://schemas.openxmlformats.org/officeDocument/2006/relationships/viewProps" Target="viewProps.xml"/><Relationship Id="rId14" Type="http://schemas.openxmlformats.org/officeDocument/2006/relationships/slide" Target="slides/slide13.xml"/><Relationship Id="rId23" Type="http://schemas.openxmlformats.org/officeDocument/2006/relationships/notesMaster" Target="notesMasters/notesMaster1.xml"/><Relationship Id="rId4" Type="http://schemas.openxmlformats.org/officeDocument/2006/relationships/slide" Target="slides/slide3.xml"/><Relationship Id="rId28" Type="http://schemas.openxmlformats.org/officeDocument/2006/relationships/theme" Target="theme/theme1.xml"/><Relationship Id="rId26" Type="http://schemas.openxmlformats.org/officeDocument/2006/relationships/presProps" Target="presProps.xml"/><Relationship Id="rId11" Type="http://schemas.openxmlformats.org/officeDocument/2006/relationships/slide" Target="slides/slide10.xml"/><Relationship Id="rId29" Type="http://schemas.openxmlformats.org/officeDocument/2006/relationships/tableStyles" Target="tableStyles.xml"/><Relationship Id="rId6" Type="http://schemas.openxmlformats.org/officeDocument/2006/relationships/slide" Target="slides/slide5.xml"/><Relationship Id="rId16" Type="http://schemas.openxmlformats.org/officeDocument/2006/relationships/slide" Target="slides/slide15.xml"/><Relationship Id="rId5" Type="http://schemas.openxmlformats.org/officeDocument/2006/relationships/slide" Target="slides/slide4.xml"/><Relationship Id="rId15" Type="http://schemas.openxmlformats.org/officeDocument/2006/relationships/slide" Target="slides/slide14.xml"/><Relationship Id="rId19" Type="http://schemas.openxmlformats.org/officeDocument/2006/relationships/slide" Target="slides/slide18.xml"/><Relationship Id="rId20" Type="http://schemas.openxmlformats.org/officeDocument/2006/relationships/slide" Target="slides/slide19.xml"/><Relationship Id="rId22" Type="http://schemas.openxmlformats.org/officeDocument/2006/relationships/slide" Target="slides/slide21.xml"/><Relationship Id="rId21" Type="http://schemas.openxmlformats.org/officeDocument/2006/relationships/slide" Target="slides/slide20.xml"/><Relationship Id="rId2"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037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27475" y="0"/>
            <a:ext cx="3005138" cy="460375"/>
          </a:xfrm>
          <a:prstGeom prst="rect">
            <a:avLst/>
          </a:prstGeom>
        </p:spPr>
        <p:txBody>
          <a:bodyPr vert="horz" lIns="91440" tIns="45720" rIns="91440" bIns="45720" rtlCol="0"/>
          <a:lstStyle>
            <a:lvl1pPr algn="r">
              <a:defRPr sz="1200"/>
            </a:lvl1pPr>
          </a:lstStyle>
          <a:p>
            <a:fld id="{0271874A-070D-A444-8ECD-A18CF86A318A}" type="datetimeFigureOut">
              <a:rPr lang="en-US" smtClean="0"/>
              <a:t>8/11/11</a:t>
            </a:fld>
            <a:endParaRPr lang="en-US"/>
          </a:p>
        </p:txBody>
      </p:sp>
      <p:sp>
        <p:nvSpPr>
          <p:cNvPr id="4" name="Footer Placeholder 3"/>
          <p:cNvSpPr>
            <a:spLocks noGrp="1"/>
          </p:cNvSpPr>
          <p:nvPr>
            <p:ph type="ftr" sz="quarter" idx="2"/>
          </p:nvPr>
        </p:nvSpPr>
        <p:spPr>
          <a:xfrm>
            <a:off x="0" y="8758238"/>
            <a:ext cx="3005138" cy="46037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475" y="8758238"/>
            <a:ext cx="3005138" cy="460375"/>
          </a:xfrm>
          <a:prstGeom prst="rect">
            <a:avLst/>
          </a:prstGeom>
        </p:spPr>
        <p:txBody>
          <a:bodyPr vert="horz" lIns="91440" tIns="45720" rIns="91440" bIns="45720" rtlCol="0" anchor="b"/>
          <a:lstStyle>
            <a:lvl1pPr algn="r">
              <a:defRPr sz="1200"/>
            </a:lvl1pPr>
          </a:lstStyle>
          <a:p>
            <a:fld id="{1CABC64B-D919-7D43-82D6-7A12F9F5172F}"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037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27475" y="0"/>
            <a:ext cx="3005138" cy="460375"/>
          </a:xfrm>
          <a:prstGeom prst="rect">
            <a:avLst/>
          </a:prstGeom>
        </p:spPr>
        <p:txBody>
          <a:bodyPr vert="horz" lIns="91440" tIns="45720" rIns="91440" bIns="45720" rtlCol="0"/>
          <a:lstStyle>
            <a:lvl1pPr algn="r">
              <a:defRPr sz="1200"/>
            </a:lvl1pPr>
          </a:lstStyle>
          <a:p>
            <a:fld id="{B1938F84-50E7-4BCE-BC8E-8A3C5F22C4AF}" type="datetimeFigureOut">
              <a:rPr lang="en-US" smtClean="0"/>
              <a:pPr/>
              <a:t>8/11/11</a:t>
            </a:fld>
            <a:endParaRPr lang="en-US" dirty="0"/>
          </a:p>
        </p:txBody>
      </p:sp>
      <p:sp>
        <p:nvSpPr>
          <p:cNvPr id="4" name="Slide Image Placeholder 3"/>
          <p:cNvSpPr>
            <a:spLocks noGrp="1" noRot="1" noChangeAspect="1"/>
          </p:cNvSpPr>
          <p:nvPr>
            <p:ph type="sldImg" idx="2"/>
          </p:nvPr>
        </p:nvSpPr>
        <p:spPr>
          <a:xfrm>
            <a:off x="1162050" y="692150"/>
            <a:ext cx="4610100" cy="3457575"/>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93738" y="4379913"/>
            <a:ext cx="5546725" cy="414813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58238"/>
            <a:ext cx="3005138" cy="46037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27475" y="8758238"/>
            <a:ext cx="3005138" cy="460375"/>
          </a:xfrm>
          <a:prstGeom prst="rect">
            <a:avLst/>
          </a:prstGeom>
        </p:spPr>
        <p:txBody>
          <a:bodyPr vert="horz" lIns="91440" tIns="45720" rIns="91440" bIns="45720" rtlCol="0" anchor="b"/>
          <a:lstStyle>
            <a:lvl1pPr algn="r">
              <a:defRPr sz="1200"/>
            </a:lvl1pPr>
          </a:lstStyle>
          <a:p>
            <a:fld id="{DB88F4F7-2AF4-412A-97E9-0381E1C78CD3}"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88F4F7-2AF4-412A-97E9-0381E1C78CD3}"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99778" y="248159"/>
            <a:ext cx="4610100" cy="3457575"/>
          </a:xfrm>
        </p:spPr>
      </p:sp>
      <p:sp>
        <p:nvSpPr>
          <p:cNvPr id="3" name="Notes Placeholder 2"/>
          <p:cNvSpPr>
            <a:spLocks noGrp="1"/>
          </p:cNvSpPr>
          <p:nvPr>
            <p:ph type="body" idx="1"/>
          </p:nvPr>
        </p:nvSpPr>
        <p:spPr/>
        <p:txBody>
          <a:bodyPr>
            <a:normAutofit fontScale="77500" lnSpcReduction="20000"/>
          </a:bodyPr>
          <a:lstStyle/>
          <a:p>
            <a:r>
              <a:rPr lang="en-US" sz="1529" baseline="0" dirty="0" smtClean="0"/>
              <a:t>With these number of prospects, IAAP recruiters will not have to look far</a:t>
            </a:r>
          </a:p>
          <a:p>
            <a:r>
              <a:rPr lang="en-US" sz="1529" baseline="0" dirty="0" smtClean="0"/>
              <a:t> for prospective members.  There is a large untapped market waiting for us.</a:t>
            </a:r>
          </a:p>
          <a:p>
            <a:endParaRPr lang="en-US" sz="1529" baseline="0" dirty="0" smtClean="0"/>
          </a:p>
          <a:p>
            <a:r>
              <a:rPr lang="en-US" sz="1529" baseline="0" dirty="0" smtClean="0"/>
              <a:t>To achieve your new member recruitment goal, you’ll need to develop a list </a:t>
            </a:r>
          </a:p>
          <a:p>
            <a:r>
              <a:rPr lang="en-US" sz="1529" baseline="0" dirty="0" smtClean="0"/>
              <a:t>of prospects at least 10 times larger than your goal.</a:t>
            </a:r>
          </a:p>
          <a:p>
            <a:r>
              <a:rPr lang="en-US" sz="1529" baseline="0" dirty="0" smtClean="0"/>
              <a:t>Get the membership involved – ask everyone to supply 5 names of</a:t>
            </a:r>
          </a:p>
          <a:p>
            <a:r>
              <a:rPr lang="en-US" sz="1529" baseline="0" dirty="0" smtClean="0"/>
              <a:t>other admins as prospective members.</a:t>
            </a:r>
          </a:p>
          <a:p>
            <a:r>
              <a:rPr lang="en-US" sz="1529" baseline="0" dirty="0" smtClean="0"/>
              <a:t>Cold calling is effective if you have a good product to sell – you don’t have to know</a:t>
            </a:r>
          </a:p>
          <a:p>
            <a:r>
              <a:rPr lang="en-US" sz="1529" baseline="0" dirty="0" smtClean="0"/>
              <a:t> someone personally to invite  them to a meeting.</a:t>
            </a:r>
          </a:p>
          <a:p>
            <a:endParaRPr lang="en-US" sz="1529" baseline="0" dirty="0" smtClean="0"/>
          </a:p>
          <a:p>
            <a:r>
              <a:rPr lang="en-US" sz="1529" baseline="0" dirty="0" smtClean="0"/>
              <a:t>Besides the names your members supply, you should also develop</a:t>
            </a:r>
          </a:p>
          <a:p>
            <a:r>
              <a:rPr lang="en-US" sz="1529" baseline="0" dirty="0" smtClean="0"/>
              <a:t>a broader prospect list.</a:t>
            </a:r>
          </a:p>
          <a:p>
            <a:r>
              <a:rPr lang="en-US" sz="1529" baseline="0" dirty="0" smtClean="0"/>
              <a:t>Use research directories to identify names and addresses of large companies</a:t>
            </a:r>
          </a:p>
          <a:p>
            <a:r>
              <a:rPr lang="en-US" sz="1529" baseline="0" dirty="0" smtClean="0"/>
              <a:t>and organizations which represent good sources of potential members.</a:t>
            </a:r>
          </a:p>
          <a:p>
            <a:r>
              <a:rPr lang="en-US" sz="1529" baseline="0" dirty="0" smtClean="0"/>
              <a:t>Contact these companies by mail or phone and ask for the personnel</a:t>
            </a:r>
          </a:p>
          <a:p>
            <a:r>
              <a:rPr lang="en-US" sz="1529" baseline="0" dirty="0" smtClean="0"/>
              <a:t>manager or the chief executive’s assistant.  Explain who you are, </a:t>
            </a:r>
          </a:p>
          <a:p>
            <a:r>
              <a:rPr lang="en-US" sz="1529" baseline="0" dirty="0" smtClean="0"/>
              <a:t>what IAAP does, and how IAAP can improve the skills of the office </a:t>
            </a:r>
          </a:p>
          <a:p>
            <a:r>
              <a:rPr lang="en-US" sz="1529" baseline="0" dirty="0" smtClean="0"/>
              <a:t>professionals in their company.  Expect to hear a certain number </a:t>
            </a:r>
          </a:p>
          <a:p>
            <a:r>
              <a:rPr lang="en-US" sz="1529" baseline="0" dirty="0" smtClean="0"/>
              <a:t>of “no” responses for every “yes.”</a:t>
            </a:r>
          </a:p>
          <a:p>
            <a:endParaRPr lang="en-US" sz="1529" baseline="0" dirty="0" smtClean="0"/>
          </a:p>
          <a:p>
            <a:r>
              <a:rPr lang="en-US" sz="1529" baseline="0" dirty="0" smtClean="0"/>
              <a:t>As you receive names assemble these names into a prospect list</a:t>
            </a:r>
          </a:p>
          <a:p>
            <a:r>
              <a:rPr lang="en-US" sz="1529" baseline="0" dirty="0" smtClean="0"/>
              <a:t>and update the list at least monthly.</a:t>
            </a:r>
          </a:p>
          <a:p>
            <a:r>
              <a:rPr lang="en-US" sz="1529" baseline="0" dirty="0" smtClean="0"/>
              <a:t>At every chapter board meeting, the Membership chair should report on</a:t>
            </a:r>
          </a:p>
          <a:p>
            <a:r>
              <a:rPr lang="en-US" sz="1529" baseline="0" dirty="0" smtClean="0"/>
              <a:t>recruitment progress.</a:t>
            </a:r>
          </a:p>
          <a:p>
            <a:r>
              <a:rPr lang="en-US" sz="1529" baseline="0" dirty="0" smtClean="0"/>
              <a:t>Another source is your division president as HQ gives them names </a:t>
            </a:r>
          </a:p>
          <a:p>
            <a:r>
              <a:rPr lang="en-US" sz="1529" baseline="0" dirty="0" smtClean="0"/>
              <a:t>of interested parties who have contacted them looking for a chapter.</a:t>
            </a:r>
          </a:p>
          <a:p>
            <a:endParaRPr lang="en-US" baseline="0" dirty="0" smtClean="0"/>
          </a:p>
          <a:p>
            <a:r>
              <a:rPr lang="en-US" baseline="0" dirty="0" smtClean="0"/>
              <a:t>  </a:t>
            </a:r>
          </a:p>
          <a:p>
            <a:endParaRPr lang="en-US" baseline="0" dirty="0" smtClean="0"/>
          </a:p>
          <a:p>
            <a:endParaRPr lang="en-US" baseline="0" dirty="0" smtClean="0"/>
          </a:p>
          <a:p>
            <a:endParaRPr lang="en-US" baseline="0" dirty="0" smtClean="0"/>
          </a:p>
          <a:p>
            <a:endParaRPr lang="en-US" baseline="0" dirty="0" smtClean="0"/>
          </a:p>
          <a:p>
            <a:endParaRPr lang="en-US" baseline="0" dirty="0" smtClean="0"/>
          </a:p>
          <a:p>
            <a:endParaRPr lang="en-US" baseline="0"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DB88F4F7-2AF4-412A-97E9-0381E1C78CD3}"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2050" y="204788"/>
            <a:ext cx="3698875" cy="2774950"/>
          </a:xfrm>
        </p:spPr>
      </p:sp>
      <p:sp>
        <p:nvSpPr>
          <p:cNvPr id="3" name="Notes Placeholder 2"/>
          <p:cNvSpPr>
            <a:spLocks noGrp="1"/>
          </p:cNvSpPr>
          <p:nvPr>
            <p:ph type="body" idx="1"/>
          </p:nvPr>
        </p:nvSpPr>
        <p:spPr>
          <a:xfrm>
            <a:off x="693738" y="3240664"/>
            <a:ext cx="5546725" cy="4148137"/>
          </a:xfrm>
        </p:spPr>
        <p:txBody>
          <a:bodyPr>
            <a:noAutofit/>
          </a:bodyPr>
          <a:lstStyle/>
          <a:p>
            <a:r>
              <a:rPr lang="en-US" kern="1200" dirty="0" smtClean="0">
                <a:solidFill>
                  <a:schemeClr val="tx1"/>
                </a:solidFill>
                <a:latin typeface="+mn-lt"/>
                <a:ea typeface="+mn-ea"/>
                <a:cs typeface="+mn-cs"/>
              </a:rPr>
              <a:t>Securing prospects to attend a chapter meeting is the first step to success. Now you must show the best IAAP has to offer. Your goals are twofold: </a:t>
            </a:r>
          </a:p>
          <a:p>
            <a:r>
              <a:rPr lang="en-US" i="1" kern="1200" dirty="0" smtClean="0">
                <a:solidFill>
                  <a:schemeClr val="tx1"/>
                </a:solidFill>
                <a:latin typeface="+mn-lt"/>
                <a:ea typeface="+mn-ea"/>
                <a:cs typeface="+mn-cs"/>
              </a:rPr>
              <a:t>Make the prospects feel welcome. </a:t>
            </a:r>
            <a:endParaRPr lang="en-US" kern="1200" dirty="0" smtClean="0">
              <a:solidFill>
                <a:schemeClr val="tx1"/>
              </a:solidFill>
              <a:latin typeface="+mn-lt"/>
              <a:ea typeface="+mn-ea"/>
              <a:cs typeface="+mn-cs"/>
            </a:endParaRPr>
          </a:p>
          <a:p>
            <a:r>
              <a:rPr lang="en-US" i="1" kern="1200" dirty="0" smtClean="0">
                <a:solidFill>
                  <a:schemeClr val="tx1"/>
                </a:solidFill>
                <a:latin typeface="+mn-lt"/>
                <a:ea typeface="+mn-ea"/>
                <a:cs typeface="+mn-cs"/>
              </a:rPr>
              <a:t>Ask them to join. </a:t>
            </a:r>
            <a:endParaRPr lang="en-US" kern="1200" dirty="0" smtClean="0">
              <a:solidFill>
                <a:schemeClr val="tx1"/>
              </a:solidFill>
              <a:latin typeface="+mn-lt"/>
              <a:ea typeface="+mn-ea"/>
              <a:cs typeface="+mn-cs"/>
            </a:endParaRPr>
          </a:p>
          <a:p>
            <a:r>
              <a:rPr lang="en-US" kern="1200" dirty="0" smtClean="0">
                <a:solidFill>
                  <a:schemeClr val="tx1"/>
                </a:solidFill>
                <a:latin typeface="+mn-lt"/>
                <a:ea typeface="+mn-ea"/>
                <a:cs typeface="+mn-cs"/>
              </a:rPr>
              <a:t>Here are some tips on making prospects feel welcome through good hospitality: </a:t>
            </a:r>
          </a:p>
          <a:p>
            <a:r>
              <a:rPr lang="en-US" kern="1200" dirty="0" smtClean="0">
                <a:solidFill>
                  <a:schemeClr val="tx1"/>
                </a:solidFill>
                <a:latin typeface="+mn-lt"/>
                <a:ea typeface="+mn-ea"/>
                <a:cs typeface="+mn-cs"/>
              </a:rPr>
              <a:t>▲	Have every member wear a name tag. </a:t>
            </a:r>
          </a:p>
          <a:p>
            <a:r>
              <a:rPr lang="en-US" kern="1200" dirty="0" smtClean="0">
                <a:solidFill>
                  <a:schemeClr val="tx1"/>
                </a:solidFill>
                <a:latin typeface="+mn-lt"/>
                <a:ea typeface="+mn-ea"/>
                <a:cs typeface="+mn-cs"/>
              </a:rPr>
              <a:t>➤	Assign a host to each prospect using the “buddy system.” The host should accompany the prospect throughout the meeting and sit with the guest at the meal. </a:t>
            </a:r>
            <a:endParaRPr lang="en-US" baseline="0" dirty="0" smtClean="0"/>
          </a:p>
          <a:p>
            <a:endParaRPr lang="en-US" baseline="0" dirty="0" smtClean="0"/>
          </a:p>
          <a:p>
            <a:pPr lvl="0"/>
            <a:r>
              <a:rPr lang="en-US" kern="1200" dirty="0" smtClean="0">
                <a:solidFill>
                  <a:schemeClr val="tx1"/>
                </a:solidFill>
                <a:latin typeface="+mn-lt"/>
                <a:ea typeface="+mn-ea"/>
                <a:cs typeface="+mn-cs"/>
              </a:rPr>
              <a:t>Encourage chapter leaders to greet and mix with prospects. Avoid cliquishness. </a:t>
            </a:r>
          </a:p>
          <a:p>
            <a:pPr lvl="0"/>
            <a:r>
              <a:rPr lang="en-US" kern="1200" dirty="0" smtClean="0">
                <a:solidFill>
                  <a:schemeClr val="tx1"/>
                </a:solidFill>
                <a:latin typeface="+mn-lt"/>
                <a:ea typeface="+mn-ea"/>
                <a:cs typeface="+mn-cs"/>
              </a:rPr>
              <a:t>▲	Add fun to the meeting. Give out door prizes. Tell a joke or two. </a:t>
            </a:r>
          </a:p>
          <a:p>
            <a:r>
              <a:rPr lang="en-US" kern="1200" dirty="0" smtClean="0">
                <a:solidFill>
                  <a:schemeClr val="tx1"/>
                </a:solidFill>
                <a:latin typeface="+mn-lt"/>
                <a:ea typeface="+mn-ea"/>
                <a:cs typeface="+mn-cs"/>
              </a:rPr>
              <a:t> </a:t>
            </a:r>
          </a:p>
          <a:p>
            <a:r>
              <a:rPr lang="en-US" b="1" kern="1200" dirty="0" smtClean="0">
                <a:solidFill>
                  <a:schemeClr val="tx1"/>
                </a:solidFill>
                <a:latin typeface="+mn-lt"/>
                <a:ea typeface="+mn-ea"/>
                <a:cs typeface="+mn-cs"/>
              </a:rPr>
              <a:t>Membership packet.</a:t>
            </a:r>
            <a:r>
              <a:rPr lang="en-US" kern="1200" dirty="0" smtClean="0">
                <a:solidFill>
                  <a:schemeClr val="tx1"/>
                </a:solidFill>
                <a:latin typeface="+mn-lt"/>
                <a:ea typeface="+mn-ea"/>
                <a:cs typeface="+mn-cs"/>
              </a:rPr>
              <a:t> Prepare a membership packet for every prospect who attends. The packet should include the following IAAP materials:</a:t>
            </a:r>
          </a:p>
          <a:p>
            <a:r>
              <a:rPr lang="en-US" kern="1200" dirty="0" smtClean="0">
                <a:solidFill>
                  <a:schemeClr val="tx1"/>
                </a:solidFill>
                <a:latin typeface="+mn-lt"/>
                <a:ea typeface="+mn-ea"/>
                <a:cs typeface="+mn-cs"/>
              </a:rPr>
              <a:t> a copy of </a:t>
            </a:r>
            <a:r>
              <a:rPr lang="en-US" i="1" kern="1200" dirty="0" smtClean="0">
                <a:solidFill>
                  <a:schemeClr val="tx1"/>
                </a:solidFill>
                <a:latin typeface="+mn-lt"/>
                <a:ea typeface="+mn-ea"/>
                <a:cs typeface="+mn-cs"/>
              </a:rPr>
              <a:t>OfficePro</a:t>
            </a:r>
            <a:r>
              <a:rPr lang="en-US" kern="1200" dirty="0" smtClean="0">
                <a:solidFill>
                  <a:schemeClr val="tx1"/>
                </a:solidFill>
                <a:latin typeface="+mn-lt"/>
                <a:ea typeface="+mn-ea"/>
                <a:cs typeface="+mn-cs"/>
              </a:rPr>
              <a:t> magazine,</a:t>
            </a:r>
          </a:p>
          <a:p>
            <a:r>
              <a:rPr lang="en-US" kern="1200" dirty="0" smtClean="0">
                <a:solidFill>
                  <a:schemeClr val="tx1"/>
                </a:solidFill>
                <a:latin typeface="+mn-lt"/>
                <a:ea typeface="+mn-ea"/>
                <a:cs typeface="+mn-cs"/>
              </a:rPr>
              <a:t>the IAAP marketing brochure,</a:t>
            </a:r>
          </a:p>
          <a:p>
            <a:r>
              <a:rPr lang="en-US" kern="1200" dirty="0" smtClean="0">
                <a:solidFill>
                  <a:schemeClr val="tx1"/>
                </a:solidFill>
                <a:latin typeface="+mn-lt"/>
                <a:ea typeface="+mn-ea"/>
                <a:cs typeface="+mn-cs"/>
              </a:rPr>
              <a:t> the certification brochure, an</a:t>
            </a:r>
          </a:p>
          <a:p>
            <a:r>
              <a:rPr lang="en-US" kern="1200" dirty="0" smtClean="0">
                <a:solidFill>
                  <a:schemeClr val="tx1"/>
                </a:solidFill>
                <a:latin typeface="+mn-lt"/>
                <a:ea typeface="+mn-ea"/>
                <a:cs typeface="+mn-cs"/>
              </a:rPr>
              <a:t>d a membership application. </a:t>
            </a:r>
          </a:p>
          <a:p>
            <a:r>
              <a:rPr lang="en-US" kern="1200" dirty="0" smtClean="0">
                <a:solidFill>
                  <a:schemeClr val="tx1"/>
                </a:solidFill>
                <a:latin typeface="+mn-lt"/>
                <a:ea typeface="+mn-ea"/>
                <a:cs typeface="+mn-cs"/>
              </a:rPr>
              <a:t>Add a copy of your chapter brochure (see page 8 for sample)</a:t>
            </a:r>
          </a:p>
          <a:p>
            <a:r>
              <a:rPr lang="en-US" kern="1200" dirty="0" smtClean="0">
                <a:solidFill>
                  <a:schemeClr val="tx1"/>
                </a:solidFill>
                <a:latin typeface="+mn-lt"/>
                <a:ea typeface="+mn-ea"/>
                <a:cs typeface="+mn-cs"/>
              </a:rPr>
              <a:t>, along with a copy of the chapter newsletter, </a:t>
            </a:r>
          </a:p>
          <a:p>
            <a:r>
              <a:rPr lang="en-US" kern="1200" dirty="0" smtClean="0">
                <a:solidFill>
                  <a:schemeClr val="tx1"/>
                </a:solidFill>
                <a:latin typeface="+mn-lt"/>
                <a:ea typeface="+mn-ea"/>
                <a:cs typeface="+mn-cs"/>
              </a:rPr>
              <a:t>a calendar of upcoming events, and other pertinent materials. </a:t>
            </a:r>
          </a:p>
          <a:p>
            <a:r>
              <a:rPr lang="en-US" kern="1200" dirty="0" smtClean="0">
                <a:solidFill>
                  <a:schemeClr val="tx1"/>
                </a:solidFill>
                <a:latin typeface="+mn-lt"/>
                <a:ea typeface="+mn-ea"/>
                <a:cs typeface="+mn-cs"/>
              </a:rPr>
              <a:t>The purpose of the packet is to provide comprehensive information on IAAP and your chapter and what membership in it offers. </a:t>
            </a:r>
          </a:p>
          <a:p>
            <a:r>
              <a:rPr lang="en-US" kern="1200" dirty="0" smtClean="0">
                <a:solidFill>
                  <a:schemeClr val="tx1"/>
                </a:solidFill>
                <a:latin typeface="+mn-lt"/>
                <a:ea typeface="+mn-ea"/>
                <a:cs typeface="+mn-cs"/>
              </a:rPr>
              <a:t>Ask the prospect to join. Before your prospect leaves the meeting, ask her or him to become a member. Request a completed membership application. Remind the prospect that most major credit cards are accepted for paying membership dues. </a:t>
            </a:r>
          </a:p>
          <a:p>
            <a:r>
              <a:rPr lang="en-US" kern="1200" dirty="0" smtClean="0">
                <a:solidFill>
                  <a:schemeClr val="tx1"/>
                </a:solidFill>
                <a:latin typeface="+mn-lt"/>
                <a:ea typeface="+mn-ea"/>
                <a:cs typeface="+mn-cs"/>
              </a:rPr>
              <a:t>The close of the meeting is when the prospect is going to be the most excited about IAAP and ready to enroll. If you do not ask for the application, you run the risk of the prospect delaying action, and you could lose a potential new member. </a:t>
            </a:r>
            <a:endParaRPr lang="en-US" baseline="0" dirty="0" smtClean="0"/>
          </a:p>
          <a:p>
            <a:endParaRPr lang="en-US" baseline="0"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DB88F4F7-2AF4-412A-97E9-0381E1C78CD3}"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400" baseline="0" dirty="0" smtClean="0"/>
              <a:t>There are various types of incentive programs you can use to promote member</a:t>
            </a:r>
          </a:p>
          <a:p>
            <a:r>
              <a:rPr lang="en-US" sz="1400" baseline="0" dirty="0" smtClean="0"/>
              <a:t>involvement in recruitment.</a:t>
            </a:r>
          </a:p>
          <a:p>
            <a:r>
              <a:rPr lang="en-US" sz="1400" i="1" u="sng" baseline="0" dirty="0" smtClean="0"/>
              <a:t>Sponsor Award</a:t>
            </a:r>
            <a:r>
              <a:rPr lang="en-US" sz="1400" baseline="0" dirty="0" smtClean="0"/>
              <a:t>:  IAAP regularly develops special awards honoring members who</a:t>
            </a:r>
          </a:p>
          <a:p>
            <a:r>
              <a:rPr lang="en-US" sz="1400" baseline="0" dirty="0" smtClean="0"/>
              <a:t>sponsor new members.  Take advantage of these programs.</a:t>
            </a:r>
          </a:p>
          <a:p>
            <a:r>
              <a:rPr lang="en-US" sz="1400" baseline="0" dirty="0" smtClean="0"/>
              <a:t>Announce them and promote them!</a:t>
            </a:r>
          </a:p>
          <a:p>
            <a:r>
              <a:rPr lang="en-US" sz="1400" baseline="0" dirty="0" smtClean="0"/>
              <a:t>When you present an award at your chapter meeting, do it with fanfare.</a:t>
            </a:r>
          </a:p>
          <a:p>
            <a:r>
              <a:rPr lang="en-US" sz="1400" baseline="0" dirty="0" smtClean="0"/>
              <a:t>This may encourage others to strive for the award.</a:t>
            </a:r>
          </a:p>
          <a:p>
            <a:endParaRPr lang="en-US" sz="1400" baseline="0" dirty="0" smtClean="0"/>
          </a:p>
          <a:p>
            <a:r>
              <a:rPr lang="en-US" sz="1400" i="1" u="sng" baseline="0" dirty="0" smtClean="0"/>
              <a:t>Contests:</a:t>
            </a:r>
            <a:r>
              <a:rPr lang="en-US" sz="1400" baseline="0" dirty="0" smtClean="0"/>
              <a:t>  Your chapter can hold contests for most members sponsored.</a:t>
            </a:r>
          </a:p>
          <a:p>
            <a:endParaRPr lang="en-US" sz="1400" baseline="0" dirty="0" smtClean="0"/>
          </a:p>
          <a:p>
            <a:r>
              <a:rPr lang="en-US" sz="1400" i="1" u="sng" baseline="0" dirty="0" smtClean="0"/>
              <a:t>Team Competition</a:t>
            </a:r>
            <a:r>
              <a:rPr lang="en-US" sz="1400" baseline="0" dirty="0" smtClean="0"/>
              <a:t>:  Divide your roster into two or more teams </a:t>
            </a:r>
          </a:p>
          <a:p>
            <a:r>
              <a:rPr lang="en-US" sz="1400" baseline="0" dirty="0" smtClean="0"/>
              <a:t>which compete against one another for honors in recruitment</a:t>
            </a:r>
          </a:p>
          <a:p>
            <a:r>
              <a:rPr lang="en-US" sz="1400" baseline="0" dirty="0" smtClean="0"/>
              <a:t>over a set period of time.  One to two months is best to insure</a:t>
            </a:r>
          </a:p>
          <a:p>
            <a:r>
              <a:rPr lang="en-US" sz="1400" baseline="0" dirty="0" smtClean="0"/>
              <a:t>maximum effort.  </a:t>
            </a:r>
          </a:p>
          <a:p>
            <a:endParaRPr lang="en-US" sz="1400" baseline="0" dirty="0" smtClean="0"/>
          </a:p>
          <a:p>
            <a:r>
              <a:rPr lang="en-US" sz="1400" baseline="0" dirty="0" smtClean="0"/>
              <a:t>Incentives such as these work to create interest among your members.</a:t>
            </a:r>
          </a:p>
          <a:p>
            <a:endParaRPr lang="en-US" baseline="0" dirty="0" smtClean="0"/>
          </a:p>
          <a:p>
            <a:endParaRPr lang="en-US" baseline="0" dirty="0" smtClean="0"/>
          </a:p>
          <a:p>
            <a:endParaRPr lang="en-US" baseline="0"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DB88F4F7-2AF4-412A-97E9-0381E1C78CD3}"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88F4F7-2AF4-412A-97E9-0381E1C78CD3}"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93738" y="4610101"/>
            <a:ext cx="5546725" cy="4608512"/>
          </a:xfrm>
        </p:spPr>
        <p:txBody>
          <a:bodyPr>
            <a:normAutofit fontScale="85000" lnSpcReduction="20000"/>
          </a:bodyPr>
          <a:lstStyle/>
          <a:p>
            <a:r>
              <a:rPr lang="en-US" sz="1529" baseline="0" dirty="0" smtClean="0"/>
              <a:t>The first step in servicing members is to run the chapter in a quality way.</a:t>
            </a:r>
          </a:p>
          <a:p>
            <a:r>
              <a:rPr lang="en-US" sz="1529" baseline="0" dirty="0" smtClean="0"/>
              <a:t>This function extends beyond the Membership Committee to the</a:t>
            </a:r>
          </a:p>
          <a:p>
            <a:r>
              <a:rPr lang="en-US" sz="1529" baseline="0" dirty="0" smtClean="0"/>
              <a:t>	entire chapter.</a:t>
            </a:r>
          </a:p>
          <a:p>
            <a:r>
              <a:rPr lang="en-US" sz="1529" b="1" i="1" u="sng" baseline="0" dirty="0" smtClean="0"/>
              <a:t>Good Programs &amp; Speakers</a:t>
            </a:r>
            <a:r>
              <a:rPr lang="en-US" sz="1529" baseline="0" dirty="0" smtClean="0"/>
              <a:t>:  Provide quality programs and speakers</a:t>
            </a:r>
          </a:p>
          <a:p>
            <a:r>
              <a:rPr lang="en-US" sz="1529" baseline="0" dirty="0" smtClean="0"/>
              <a:t>	that attract member interest.  Announce speakers and</a:t>
            </a:r>
          </a:p>
          <a:p>
            <a:r>
              <a:rPr lang="en-US" sz="1529" baseline="0" dirty="0" smtClean="0"/>
              <a:t>	meeting dates at least two weeks in advance. </a:t>
            </a:r>
          </a:p>
          <a:p>
            <a:r>
              <a:rPr lang="en-US" sz="1529" baseline="0" dirty="0" smtClean="0"/>
              <a:t>	Preferably, publish a calendar of activities and</a:t>
            </a:r>
          </a:p>
          <a:p>
            <a:r>
              <a:rPr lang="en-US" sz="1529" baseline="0" dirty="0" smtClean="0"/>
              <a:t>	programs for three to six months ahead.</a:t>
            </a:r>
          </a:p>
          <a:p>
            <a:r>
              <a:rPr lang="en-US" sz="1529" b="1" i="1" u="sng" baseline="0" dirty="0" smtClean="0"/>
              <a:t>Professionally Run Meetings</a:t>
            </a:r>
            <a:r>
              <a:rPr lang="en-US" sz="1529" baseline="0" dirty="0" smtClean="0"/>
              <a:t>:  This responsibility falls largely on the </a:t>
            </a:r>
          </a:p>
          <a:p>
            <a:r>
              <a:rPr lang="en-US" sz="1529" baseline="0" dirty="0" smtClean="0"/>
              <a:t>	chapter president.  Start the meeting on time.  </a:t>
            </a:r>
          </a:p>
          <a:p>
            <a:r>
              <a:rPr lang="en-US" sz="1529" baseline="0" dirty="0" smtClean="0"/>
              <a:t>	Follow an agenda.  Introduce all guests to the</a:t>
            </a:r>
          </a:p>
          <a:p>
            <a:r>
              <a:rPr lang="en-US" sz="1529" baseline="0" dirty="0" smtClean="0"/>
              <a:t>	audience.  Do not conduct business at a chapter</a:t>
            </a:r>
          </a:p>
          <a:p>
            <a:r>
              <a:rPr lang="en-US" sz="1529" baseline="0" dirty="0" smtClean="0"/>
              <a:t>	meeting that should be handled at a board mtg.</a:t>
            </a:r>
          </a:p>
          <a:p>
            <a:r>
              <a:rPr lang="en-US" sz="1529" baseline="0" dirty="0" smtClean="0"/>
              <a:t>	Give the guest speaker an appropriate introduction</a:t>
            </a:r>
          </a:p>
          <a:p>
            <a:r>
              <a:rPr lang="en-US" sz="1529" baseline="0" dirty="0" smtClean="0"/>
              <a:t>	which describes the speaker’s background and </a:t>
            </a:r>
          </a:p>
          <a:p>
            <a:r>
              <a:rPr lang="en-US" sz="1529" baseline="0" dirty="0" smtClean="0"/>
              <a:t>	qualifications for presenting to IAAP.</a:t>
            </a:r>
          </a:p>
          <a:p>
            <a:r>
              <a:rPr lang="en-US" sz="1529" b="1" i="1" u="sng" baseline="0" dirty="0" smtClean="0"/>
              <a:t>Hospitality at Meetings</a:t>
            </a:r>
            <a:r>
              <a:rPr lang="en-US" sz="1529" baseline="0" dirty="0" smtClean="0"/>
              <a:t>:  Appoint a Hospitality Committee.</a:t>
            </a:r>
          </a:p>
          <a:p>
            <a:r>
              <a:rPr lang="en-US" sz="1529" baseline="0" dirty="0" smtClean="0"/>
              <a:t>	The committee should provide name tags </a:t>
            </a:r>
          </a:p>
          <a:p>
            <a:r>
              <a:rPr lang="en-US" sz="1529" baseline="0" dirty="0" smtClean="0"/>
              <a:t>	for all members and guests and position</a:t>
            </a:r>
          </a:p>
          <a:p>
            <a:r>
              <a:rPr lang="en-US" sz="1529" baseline="0" dirty="0" smtClean="0"/>
              <a:t>	greeters at each meeting.</a:t>
            </a:r>
          </a:p>
          <a:p>
            <a:r>
              <a:rPr lang="en-US" sz="1529" b="1" i="1" u="sng" baseline="0" dirty="0" smtClean="0"/>
              <a:t>Regular Newsletter</a:t>
            </a:r>
            <a:r>
              <a:rPr lang="en-US" sz="1529" baseline="0" dirty="0" smtClean="0"/>
              <a:t>:  The chapter should publish a monthly</a:t>
            </a:r>
          </a:p>
          <a:p>
            <a:r>
              <a:rPr lang="en-US" sz="1529" baseline="0" dirty="0" smtClean="0"/>
              <a:t>	newsletter.  The key feature of the newsletter</a:t>
            </a:r>
          </a:p>
          <a:p>
            <a:r>
              <a:rPr lang="en-US" sz="1529" baseline="0" dirty="0" smtClean="0"/>
              <a:t>	is the notice of the next chapter meeting. </a:t>
            </a:r>
          </a:p>
          <a:p>
            <a:r>
              <a:rPr lang="en-US" sz="1529" baseline="0" dirty="0" smtClean="0"/>
              <a:t>	It should also inform members about </a:t>
            </a:r>
          </a:p>
          <a:p>
            <a:r>
              <a:rPr lang="en-US" sz="1529" baseline="0" dirty="0" smtClean="0"/>
              <a:t>	various chapter activities in which they</a:t>
            </a:r>
          </a:p>
          <a:p>
            <a:r>
              <a:rPr lang="en-US" sz="1529" baseline="0" dirty="0" smtClean="0"/>
              <a:t>	can become involved.</a:t>
            </a:r>
          </a:p>
          <a:p>
            <a:endParaRPr lang="en-US" sz="1405" baseline="0" dirty="0" smtClean="0"/>
          </a:p>
          <a:p>
            <a:endParaRPr lang="en-US" baseline="0" dirty="0" smtClean="0"/>
          </a:p>
          <a:p>
            <a:endParaRPr lang="en-US" baseline="0" dirty="0" smtClean="0"/>
          </a:p>
          <a:p>
            <a:endParaRPr lang="en-US" baseline="0"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DB88F4F7-2AF4-412A-97E9-0381E1C78CD3}"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93738" y="4364678"/>
            <a:ext cx="5546725" cy="4148137"/>
          </a:xfrm>
        </p:spPr>
        <p:txBody>
          <a:bodyPr>
            <a:noAutofit/>
          </a:bodyPr>
          <a:lstStyle/>
          <a:p>
            <a:r>
              <a:rPr lang="en-US" sz="1200" baseline="0" dirty="0" smtClean="0"/>
              <a:t>The Retention subcommittee’s first step in retaining members</a:t>
            </a:r>
          </a:p>
          <a:p>
            <a:r>
              <a:rPr lang="en-US" sz="1200" baseline="0" dirty="0" smtClean="0"/>
              <a:t>	is introduction and orientation.</a:t>
            </a:r>
          </a:p>
          <a:p>
            <a:r>
              <a:rPr lang="en-US" sz="1200" b="1" i="1" u="sng" baseline="0" dirty="0" smtClean="0"/>
              <a:t>Process the application promptly</a:t>
            </a:r>
            <a:r>
              <a:rPr lang="en-US" sz="1200" baseline="0" dirty="0" smtClean="0"/>
              <a:t>:   Once the member has enrolled,</a:t>
            </a:r>
          </a:p>
          <a:p>
            <a:r>
              <a:rPr lang="en-US" sz="1200" baseline="0" dirty="0" smtClean="0"/>
              <a:t>	obtain the application promptly and forward it to IAAP</a:t>
            </a:r>
          </a:p>
          <a:p>
            <a:r>
              <a:rPr lang="en-US" sz="1200" baseline="0" dirty="0" smtClean="0"/>
              <a:t>	with payment.  Make sure the new member is added</a:t>
            </a:r>
          </a:p>
          <a:p>
            <a:r>
              <a:rPr lang="en-US" sz="1200" baseline="0" dirty="0" smtClean="0"/>
              <a:t>	to the mailing list for your chapter newsletter.</a:t>
            </a:r>
          </a:p>
          <a:p>
            <a:r>
              <a:rPr lang="en-US" sz="1200" b="1" i="1" u="sng" baseline="0" dirty="0" smtClean="0"/>
              <a:t>Introduce the new member to the chapter</a:t>
            </a:r>
            <a:r>
              <a:rPr lang="en-US" sz="1200" baseline="0" dirty="0" smtClean="0"/>
              <a:t>:  Start a new member</a:t>
            </a:r>
          </a:p>
          <a:p>
            <a:r>
              <a:rPr lang="en-US" sz="1200" baseline="0" dirty="0" smtClean="0"/>
              <a:t>	column in the chapter newsletter.  Introduce the</a:t>
            </a:r>
          </a:p>
          <a:p>
            <a:r>
              <a:rPr lang="en-US" sz="1200" baseline="0" dirty="0" smtClean="0"/>
              <a:t>	new member to the chapter when they attend</a:t>
            </a:r>
          </a:p>
          <a:p>
            <a:r>
              <a:rPr lang="en-US" sz="1200" baseline="0" dirty="0" smtClean="0"/>
              <a:t>	their first meeting.</a:t>
            </a:r>
          </a:p>
          <a:p>
            <a:r>
              <a:rPr lang="en-US" sz="1200" b="1" i="1" u="sng" baseline="0" dirty="0" smtClean="0"/>
              <a:t>Give an Orientation</a:t>
            </a:r>
            <a:r>
              <a:rPr lang="en-US" sz="1200" baseline="0" dirty="0" smtClean="0"/>
              <a:t>:  Describe the chapter and its various activities, including:</a:t>
            </a:r>
          </a:p>
          <a:p>
            <a:r>
              <a:rPr lang="en-US" sz="1200" baseline="0" dirty="0" smtClean="0"/>
              <a:t>	Calendar of upcoming activities</a:t>
            </a:r>
          </a:p>
          <a:p>
            <a:r>
              <a:rPr lang="en-US" sz="1200" baseline="0" dirty="0" smtClean="0"/>
              <a:t>	List of committees and committee chairs</a:t>
            </a:r>
          </a:p>
          <a:p>
            <a:r>
              <a:rPr lang="en-US" sz="1200" baseline="0" dirty="0" smtClean="0"/>
              <a:t>	List of the board and officers</a:t>
            </a:r>
          </a:p>
          <a:p>
            <a:r>
              <a:rPr lang="en-US" sz="1200" baseline="0" dirty="0" smtClean="0"/>
              <a:t>	Membership roster</a:t>
            </a:r>
          </a:p>
          <a:p>
            <a:r>
              <a:rPr lang="en-US" sz="1200" baseline="0" dirty="0" smtClean="0"/>
              <a:t>Invite the new member to choose a committee and forward </a:t>
            </a:r>
          </a:p>
          <a:p>
            <a:r>
              <a:rPr lang="en-US" sz="1200" baseline="0" dirty="0" smtClean="0"/>
              <a:t>	the name to the committee chair. </a:t>
            </a:r>
          </a:p>
          <a:p>
            <a:r>
              <a:rPr lang="en-US" sz="1200" baseline="0" dirty="0" smtClean="0"/>
              <a:t>Joining a committee assures that the new member</a:t>
            </a:r>
          </a:p>
          <a:p>
            <a:r>
              <a:rPr lang="en-US" sz="1200" baseline="0" dirty="0" smtClean="0"/>
              <a:t>	becomes active in the chapter and </a:t>
            </a:r>
          </a:p>
          <a:p>
            <a:r>
              <a:rPr lang="en-US" sz="1200" baseline="0" dirty="0" smtClean="0"/>
              <a:t>	will be more likely to renew membership</a:t>
            </a:r>
          </a:p>
          <a:p>
            <a:r>
              <a:rPr lang="en-US" sz="1200" baseline="0" dirty="0" smtClean="0"/>
              <a:t>	next year.</a:t>
            </a:r>
          </a:p>
          <a:p>
            <a:endParaRPr lang="en-US" b="0" u="none" baseline="0" dirty="0" smtClean="0"/>
          </a:p>
          <a:p>
            <a:endParaRPr lang="en-US" baseline="0" dirty="0" smtClean="0"/>
          </a:p>
          <a:p>
            <a:endParaRPr lang="en-US" baseline="0" dirty="0" smtClean="0"/>
          </a:p>
          <a:p>
            <a:endParaRPr lang="en-US" baseline="0" dirty="0" smtClean="0"/>
          </a:p>
          <a:p>
            <a:endParaRPr lang="en-US" baseline="0"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DB88F4F7-2AF4-412A-97E9-0381E1C78CD3}"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2050" y="195264"/>
            <a:ext cx="4020352" cy="3015264"/>
          </a:xfrm>
        </p:spPr>
      </p:sp>
      <p:sp>
        <p:nvSpPr>
          <p:cNvPr id="3" name="Notes Placeholder 2"/>
          <p:cNvSpPr>
            <a:spLocks noGrp="1"/>
          </p:cNvSpPr>
          <p:nvPr>
            <p:ph type="body" idx="1"/>
          </p:nvPr>
        </p:nvSpPr>
        <p:spPr>
          <a:xfrm>
            <a:off x="693738" y="3565250"/>
            <a:ext cx="5546725" cy="4148137"/>
          </a:xfrm>
        </p:spPr>
        <p:txBody>
          <a:bodyPr>
            <a:noAutofit/>
          </a:bodyPr>
          <a:lstStyle/>
          <a:p>
            <a:r>
              <a:rPr lang="en-US" b="1" u="sng" dirty="0" smtClean="0"/>
              <a:t>Promote Member Involvement</a:t>
            </a:r>
          </a:p>
          <a:p>
            <a:r>
              <a:rPr lang="en-US" dirty="0" smtClean="0"/>
              <a:t>The chapter should take a proactive  role in promoting member</a:t>
            </a:r>
          </a:p>
          <a:p>
            <a:r>
              <a:rPr lang="en-US" dirty="0" smtClean="0"/>
              <a:t>	involvement in chapter activities.</a:t>
            </a:r>
          </a:p>
          <a:p>
            <a:r>
              <a:rPr lang="en-US" dirty="0" smtClean="0"/>
              <a:t>Chances are your chapter has a core group of people who participate </a:t>
            </a:r>
          </a:p>
          <a:p>
            <a:r>
              <a:rPr lang="en-US" dirty="0" smtClean="0"/>
              <a:t>	in everything, some help out periodically, and others</a:t>
            </a:r>
          </a:p>
          <a:p>
            <a:r>
              <a:rPr lang="en-US" dirty="0" smtClean="0"/>
              <a:t>	do not participate at all.</a:t>
            </a:r>
          </a:p>
          <a:p>
            <a:r>
              <a:rPr lang="en-US" b="1" dirty="0" smtClean="0"/>
              <a:t>Ideas</a:t>
            </a:r>
            <a:r>
              <a:rPr lang="en-US" dirty="0" smtClean="0"/>
              <a:t>:  </a:t>
            </a:r>
            <a:r>
              <a:rPr lang="en-US" b="1" i="1" u="sng" dirty="0" smtClean="0"/>
              <a:t>Effective Committees</a:t>
            </a:r>
            <a:r>
              <a:rPr lang="en-US" dirty="0" smtClean="0"/>
              <a:t>:  Set up an effective committee structure.</a:t>
            </a:r>
          </a:p>
          <a:p>
            <a:r>
              <a:rPr lang="en-US" dirty="0" smtClean="0"/>
              <a:t>	Put working chairmen in charge and encourage them</a:t>
            </a:r>
          </a:p>
          <a:p>
            <a:r>
              <a:rPr lang="en-US" dirty="0" smtClean="0"/>
              <a:t>	to bring other members onto their committee, and </a:t>
            </a:r>
          </a:p>
          <a:p>
            <a:r>
              <a:rPr lang="en-US" dirty="0" smtClean="0"/>
              <a:t>	not to do all the work themselves.</a:t>
            </a:r>
          </a:p>
          <a:p>
            <a:r>
              <a:rPr lang="en-US" b="1" i="1" u="sng" dirty="0" smtClean="0"/>
              <a:t>Ask Members to Get Involved</a:t>
            </a:r>
            <a:r>
              <a:rPr lang="en-US" dirty="0" smtClean="0"/>
              <a:t>:  Remember people like to be asked.</a:t>
            </a:r>
          </a:p>
          <a:p>
            <a:r>
              <a:rPr lang="en-US" dirty="0" smtClean="0"/>
              <a:t>	Pay special attention to new members.  If they do</a:t>
            </a:r>
          </a:p>
          <a:p>
            <a:r>
              <a:rPr lang="en-US" dirty="0" smtClean="0"/>
              <a:t>	not become involved on a committee during</a:t>
            </a:r>
          </a:p>
          <a:p>
            <a:r>
              <a:rPr lang="en-US" dirty="0" smtClean="0"/>
              <a:t>	their first year of membership, there is a </a:t>
            </a:r>
          </a:p>
          <a:p>
            <a:r>
              <a:rPr lang="en-US" dirty="0" smtClean="0"/>
              <a:t>	good chance you will lose them.</a:t>
            </a:r>
          </a:p>
          <a:p>
            <a:r>
              <a:rPr lang="en-US" dirty="0" smtClean="0"/>
              <a:t>	Involvement and participation are</a:t>
            </a:r>
          </a:p>
          <a:p>
            <a:r>
              <a:rPr lang="en-US" dirty="0" smtClean="0"/>
              <a:t>	essential to making members feel </a:t>
            </a:r>
          </a:p>
          <a:p>
            <a:r>
              <a:rPr lang="en-US" dirty="0" smtClean="0"/>
              <a:t>	part of the chapter.</a:t>
            </a:r>
          </a:p>
          <a:p>
            <a:r>
              <a:rPr lang="en-US" b="1" i="1" u="sng" dirty="0" smtClean="0"/>
              <a:t>Interest Finder</a:t>
            </a:r>
            <a:r>
              <a:rPr lang="en-US" dirty="0" smtClean="0"/>
              <a:t>:  Another idea is to circulate an interest finder or</a:t>
            </a:r>
          </a:p>
          <a:p>
            <a:r>
              <a:rPr lang="en-US" dirty="0" smtClean="0"/>
              <a:t>	survey to members at the start of each year.</a:t>
            </a:r>
          </a:p>
          <a:p>
            <a:r>
              <a:rPr lang="en-US" b="1" i="1" u="sng" dirty="0" smtClean="0"/>
              <a:t>Newsletter Articles</a:t>
            </a:r>
            <a:r>
              <a:rPr lang="en-US" dirty="0" smtClean="0"/>
              <a:t>:  Publish articles encouraging members to</a:t>
            </a:r>
          </a:p>
          <a:p>
            <a:r>
              <a:rPr lang="en-US" dirty="0" smtClean="0"/>
              <a:t>	volunteer for committees and projects.</a:t>
            </a:r>
          </a:p>
          <a:p>
            <a:r>
              <a:rPr lang="en-US" b="1" i="1" u="sng" dirty="0" smtClean="0"/>
              <a:t>Groom Leaders</a:t>
            </a:r>
            <a:r>
              <a:rPr lang="en-US" dirty="0" smtClean="0"/>
              <a:t>:  Working with chapter leadership, identify</a:t>
            </a:r>
          </a:p>
          <a:p>
            <a:r>
              <a:rPr lang="en-US" dirty="0" smtClean="0"/>
              <a:t>	potential future leaders.  Develop a plan for</a:t>
            </a:r>
          </a:p>
          <a:p>
            <a:r>
              <a:rPr lang="en-US" dirty="0" smtClean="0"/>
              <a:t>	giving them experience in officer and committee</a:t>
            </a:r>
          </a:p>
          <a:p>
            <a:r>
              <a:rPr lang="en-US" dirty="0" smtClean="0"/>
              <a:t>	positions.</a:t>
            </a:r>
          </a:p>
          <a:p>
            <a:r>
              <a:rPr lang="en-US" b="1" i="1" u="sng" dirty="0" smtClean="0"/>
              <a:t>Mentoring</a:t>
            </a:r>
            <a:r>
              <a:rPr lang="en-US" dirty="0" smtClean="0"/>
              <a:t>:  Assign an experienced member to assist persons new </a:t>
            </a:r>
          </a:p>
          <a:p>
            <a:r>
              <a:rPr lang="en-US" dirty="0" smtClean="0"/>
              <a:t>	to the profession.  Offer a mentor to new members</a:t>
            </a:r>
          </a:p>
          <a:p>
            <a:r>
              <a:rPr lang="en-US" dirty="0" smtClean="0"/>
              <a:t>	joining the chapter.</a:t>
            </a:r>
          </a:p>
          <a:p>
            <a:endParaRPr lang="en-US" baseline="0" dirty="0" smtClean="0"/>
          </a:p>
          <a:p>
            <a:endParaRPr lang="en-US" baseline="0" dirty="0" smtClean="0"/>
          </a:p>
          <a:p>
            <a:endParaRPr lang="en-US" baseline="0" dirty="0" smtClean="0"/>
          </a:p>
          <a:p>
            <a:endParaRPr lang="en-US" baseline="0"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DB88F4F7-2AF4-412A-97E9-0381E1C78CD3}"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US" sz="1200" kern="1200" dirty="0" smtClean="0">
                <a:solidFill>
                  <a:schemeClr val="tx1"/>
                </a:solidFill>
                <a:latin typeface="+mn-lt"/>
                <a:ea typeface="+mn-ea"/>
                <a:cs typeface="+mn-cs"/>
              </a:rPr>
              <a:t>The Retention subcommittee should work to encourage attendance at chapter meetings. </a:t>
            </a:r>
          </a:p>
          <a:p>
            <a:r>
              <a:rPr lang="en-US" sz="1200" kern="1200" dirty="0" smtClean="0">
                <a:solidFill>
                  <a:schemeClr val="tx1"/>
                </a:solidFill>
                <a:latin typeface="+mn-lt"/>
                <a:ea typeface="+mn-ea"/>
                <a:cs typeface="+mn-cs"/>
              </a:rPr>
              <a:t>Attendance is important for several reasons: </a:t>
            </a:r>
          </a:p>
          <a:p>
            <a:r>
              <a:rPr lang="en-US" sz="1200" kern="1200" dirty="0" smtClean="0">
                <a:solidFill>
                  <a:schemeClr val="tx1"/>
                </a:solidFill>
                <a:latin typeface="+mn-lt"/>
                <a:ea typeface="+mn-ea"/>
                <a:cs typeface="+mn-cs"/>
              </a:rPr>
              <a:t>✗	It keeps members involved in the chapter. </a:t>
            </a:r>
          </a:p>
          <a:p>
            <a:r>
              <a:rPr lang="en-US" sz="1200" kern="1200" dirty="0" smtClean="0">
                <a:solidFill>
                  <a:schemeClr val="tx1"/>
                </a:solidFill>
                <a:latin typeface="+mn-lt"/>
                <a:ea typeface="+mn-ea"/>
                <a:cs typeface="+mn-cs"/>
              </a:rPr>
              <a:t>✗	It improves your meeting. </a:t>
            </a:r>
          </a:p>
          <a:p>
            <a:r>
              <a:rPr lang="en-US" sz="1200" kern="1200" dirty="0" smtClean="0">
                <a:solidFill>
                  <a:schemeClr val="tx1"/>
                </a:solidFill>
                <a:latin typeface="+mn-lt"/>
                <a:ea typeface="+mn-ea"/>
                <a:cs typeface="+mn-cs"/>
              </a:rPr>
              <a:t>✗	It makes available more volunteers </a:t>
            </a:r>
          </a:p>
          <a:p>
            <a:r>
              <a:rPr lang="en-US" sz="1200" kern="1200" dirty="0" smtClean="0">
                <a:solidFill>
                  <a:schemeClr val="tx1"/>
                </a:solidFill>
                <a:latin typeface="+mn-lt"/>
                <a:ea typeface="+mn-ea"/>
                <a:cs typeface="+mn-cs"/>
              </a:rPr>
              <a:t>for expanded programs. </a:t>
            </a:r>
          </a:p>
          <a:p>
            <a:r>
              <a:rPr lang="en-US" sz="1200" kern="1200" dirty="0" smtClean="0">
                <a:solidFill>
                  <a:schemeClr val="tx1"/>
                </a:solidFill>
                <a:latin typeface="+mn-lt"/>
                <a:ea typeface="+mn-ea"/>
                <a:cs typeface="+mn-cs"/>
              </a:rPr>
              <a:t>✗It impresses speakers and inspires them. </a:t>
            </a:r>
          </a:p>
          <a:p>
            <a:r>
              <a:rPr lang="en-US" sz="1200" b="1" kern="1200" dirty="0" smtClean="0">
                <a:solidFill>
                  <a:schemeClr val="tx1"/>
                </a:solidFill>
                <a:latin typeface="+mn-lt"/>
                <a:ea typeface="+mn-ea"/>
                <a:cs typeface="+mn-cs"/>
              </a:rPr>
              <a:t>Telephone tree and e-mail.</a:t>
            </a:r>
            <a:r>
              <a:rPr lang="en-US" sz="1200" kern="1200" dirty="0" smtClean="0">
                <a:solidFill>
                  <a:schemeClr val="tx1"/>
                </a:solidFill>
                <a:latin typeface="+mn-lt"/>
                <a:ea typeface="+mn-ea"/>
                <a:cs typeface="+mn-cs"/>
              </a:rPr>
              <a:t> Use the telephone/</a:t>
            </a:r>
            <a:r>
              <a:rPr lang="en-US" sz="1200" kern="1200" dirty="0" err="1" smtClean="0">
                <a:solidFill>
                  <a:schemeClr val="tx1"/>
                </a:solidFill>
                <a:latin typeface="+mn-lt"/>
                <a:ea typeface="+mn-ea"/>
                <a:cs typeface="+mn-cs"/>
              </a:rPr>
              <a:t>e</a:t>
            </a:r>
            <a:r>
              <a:rPr lang="en-US" sz="1200" kern="1200" dirty="0" smtClean="0">
                <a:solidFill>
                  <a:schemeClr val="tx1"/>
                </a:solidFill>
                <a:latin typeface="+mn-lt"/>
                <a:ea typeface="+mn-ea"/>
                <a:cs typeface="+mn-cs"/>
              </a:rPr>
              <a:t>-mail tree to remind members about chapter meetings and ask them to attend. </a:t>
            </a:r>
          </a:p>
          <a:p>
            <a:r>
              <a:rPr lang="en-US" sz="1200" b="1" kern="1200" dirty="0" smtClean="0">
                <a:solidFill>
                  <a:schemeClr val="tx1"/>
                </a:solidFill>
                <a:latin typeface="+mn-lt"/>
                <a:ea typeface="+mn-ea"/>
                <a:cs typeface="+mn-cs"/>
              </a:rPr>
              <a:t>Door prizes.</a:t>
            </a:r>
            <a:r>
              <a:rPr lang="en-US" sz="1200" kern="1200" dirty="0" smtClean="0">
                <a:solidFill>
                  <a:schemeClr val="tx1"/>
                </a:solidFill>
                <a:latin typeface="+mn-lt"/>
                <a:ea typeface="+mn-ea"/>
                <a:cs typeface="+mn-cs"/>
              </a:rPr>
              <a:t> Door prizes can help generate interest and excitement at a meeting. For each member as they arrive, drop a ticket or slip of paper into a hat. At the close of the meeting, choose the </a:t>
            </a:r>
            <a:r>
              <a:rPr lang="en-US" sz="1200" kern="1200" dirty="0" err="1" smtClean="0">
                <a:solidFill>
                  <a:schemeClr val="tx1"/>
                </a:solidFill>
                <a:latin typeface="+mn-lt"/>
                <a:ea typeface="+mn-ea"/>
                <a:cs typeface="+mn-cs"/>
              </a:rPr>
              <a:t>winner(s</a:t>
            </a:r>
            <a:r>
              <a:rPr lang="en-US" sz="1200" kern="1200" dirty="0" smtClean="0">
                <a:solidFill>
                  <a:schemeClr val="tx1"/>
                </a:solidFill>
                <a:latin typeface="+mn-lt"/>
                <a:ea typeface="+mn-ea"/>
                <a:cs typeface="+mn-cs"/>
              </a:rPr>
              <a:t>) in a random drawing. Prizes can include gift certificates or professional materials. Often, members’ employers will donate merchandise or promotional items from their companies. </a:t>
            </a:r>
          </a:p>
          <a:p>
            <a:r>
              <a:rPr lang="en-US" sz="1200" kern="1200" dirty="0" smtClean="0">
                <a:solidFill>
                  <a:schemeClr val="tx1"/>
                </a:solidFill>
                <a:latin typeface="+mn-lt"/>
                <a:ea typeface="+mn-ea"/>
                <a:cs typeface="+mn-cs"/>
              </a:rPr>
              <a:t/>
            </a:r>
            <a:br>
              <a:rPr lang="en-US" sz="1200" kern="1200" dirty="0" smtClean="0">
                <a:solidFill>
                  <a:schemeClr val="tx1"/>
                </a:solidFill>
                <a:latin typeface="+mn-lt"/>
                <a:ea typeface="+mn-ea"/>
                <a:cs typeface="+mn-cs"/>
              </a:rPr>
            </a:br>
            <a:r>
              <a:rPr lang="en-US" sz="1200" b="1" kern="1200" dirty="0" smtClean="0">
                <a:solidFill>
                  <a:schemeClr val="tx1"/>
                </a:solidFill>
                <a:latin typeface="+mn-lt"/>
                <a:ea typeface="+mn-ea"/>
                <a:cs typeface="+mn-cs"/>
              </a:rPr>
              <a:t>Attendance contests.</a:t>
            </a:r>
            <a:r>
              <a:rPr lang="en-US" sz="1200" kern="1200" dirty="0" smtClean="0">
                <a:solidFill>
                  <a:schemeClr val="tx1"/>
                </a:solidFill>
                <a:latin typeface="+mn-lt"/>
                <a:ea typeface="+mn-ea"/>
                <a:cs typeface="+mn-cs"/>
              </a:rPr>
              <a:t> To help build attendance, you can organize contests among the membership. Prizes can be given for the highest percentage of attendance. Here are some other ideas: </a:t>
            </a:r>
          </a:p>
          <a:p>
            <a:r>
              <a:rPr lang="en-US" sz="1200" kern="1200" dirty="0" smtClean="0">
                <a:solidFill>
                  <a:schemeClr val="tx1"/>
                </a:solidFill>
                <a:latin typeface="+mn-lt"/>
                <a:ea typeface="+mn-ea"/>
                <a:cs typeface="+mn-cs"/>
              </a:rPr>
              <a:t>✗</a:t>
            </a:r>
            <a:r>
              <a:rPr lang="en-US" sz="1200" i="1" kern="1200" dirty="0" smtClean="0">
                <a:solidFill>
                  <a:schemeClr val="tx1"/>
                </a:solidFill>
                <a:latin typeface="+mn-lt"/>
                <a:ea typeface="+mn-ea"/>
                <a:cs typeface="+mn-cs"/>
              </a:rPr>
              <a:t>Mystery handshake. </a:t>
            </a:r>
            <a:r>
              <a:rPr lang="en-US" sz="1200" kern="1200" dirty="0" smtClean="0">
                <a:solidFill>
                  <a:schemeClr val="tx1"/>
                </a:solidFill>
                <a:latin typeface="+mn-lt"/>
                <a:ea typeface="+mn-ea"/>
                <a:cs typeface="+mn-cs"/>
              </a:rPr>
              <a:t>One member is secretly chosen as the “mystery person.” The third person to shake the mystery person’s hand at the meeting receives the prize. </a:t>
            </a:r>
          </a:p>
          <a:p>
            <a:r>
              <a:rPr lang="en-US" sz="1200" kern="1200" dirty="0" smtClean="0">
                <a:solidFill>
                  <a:schemeClr val="tx1"/>
                </a:solidFill>
                <a:latin typeface="+mn-lt"/>
                <a:ea typeface="+mn-ea"/>
                <a:cs typeface="+mn-cs"/>
              </a:rPr>
              <a:t>✗</a:t>
            </a:r>
            <a:r>
              <a:rPr lang="en-US" sz="1200" i="1" kern="1200" dirty="0" smtClean="0">
                <a:solidFill>
                  <a:schemeClr val="tx1"/>
                </a:solidFill>
                <a:latin typeface="+mn-lt"/>
                <a:ea typeface="+mn-ea"/>
                <a:cs typeface="+mn-cs"/>
              </a:rPr>
              <a:t>Attendance poker. </a:t>
            </a:r>
            <a:r>
              <a:rPr lang="en-US" sz="1200" kern="1200" dirty="0" smtClean="0">
                <a:solidFill>
                  <a:schemeClr val="tx1"/>
                </a:solidFill>
                <a:latin typeface="+mn-lt"/>
                <a:ea typeface="+mn-ea"/>
                <a:cs typeface="+mn-cs"/>
              </a:rPr>
              <a:t>At each meeting, every member in attendance receives one or more playing cards. After three meetings, the member with the best poker hand wins. The key is that you do not receive a card unless you attend the meeting. </a:t>
            </a:r>
          </a:p>
          <a:p>
            <a:r>
              <a:rPr lang="en-US" sz="1200" kern="1200" dirty="0" smtClean="0">
                <a:solidFill>
                  <a:schemeClr val="tx1"/>
                </a:solidFill>
                <a:latin typeface="+mn-lt"/>
                <a:ea typeface="+mn-ea"/>
                <a:cs typeface="+mn-cs"/>
              </a:rPr>
              <a:t>✗</a:t>
            </a:r>
            <a:r>
              <a:rPr lang="en-US" sz="1200" i="1" kern="1200" dirty="0" smtClean="0">
                <a:solidFill>
                  <a:schemeClr val="tx1"/>
                </a:solidFill>
                <a:latin typeface="+mn-lt"/>
                <a:ea typeface="+mn-ea"/>
                <a:cs typeface="+mn-cs"/>
              </a:rPr>
              <a:t>Punch card premiums. </a:t>
            </a:r>
            <a:r>
              <a:rPr lang="en-US" sz="1200" kern="1200" dirty="0" smtClean="0">
                <a:solidFill>
                  <a:schemeClr val="tx1"/>
                </a:solidFill>
                <a:latin typeface="+mn-lt"/>
                <a:ea typeface="+mn-ea"/>
                <a:cs typeface="+mn-cs"/>
              </a:rPr>
              <a:t>Give every member a card which would be punched at each meeting </a:t>
            </a:r>
          </a:p>
          <a:p>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B88F4F7-2AF4-412A-97E9-0381E1C78CD3}"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2050" y="323850"/>
            <a:ext cx="4610100" cy="3457575"/>
          </a:xfrm>
        </p:spPr>
      </p:sp>
      <p:sp>
        <p:nvSpPr>
          <p:cNvPr id="3" name="Notes Placeholder 2"/>
          <p:cNvSpPr>
            <a:spLocks noGrp="1"/>
          </p:cNvSpPr>
          <p:nvPr>
            <p:ph type="body" idx="1"/>
          </p:nvPr>
        </p:nvSpPr>
        <p:spPr>
          <a:xfrm>
            <a:off x="693738" y="4143292"/>
            <a:ext cx="5546725" cy="4148137"/>
          </a:xfrm>
        </p:spPr>
        <p:txBody>
          <a:bodyPr>
            <a:normAutofit fontScale="92500" lnSpcReduction="20000"/>
          </a:bodyPr>
          <a:lstStyle/>
          <a:p>
            <a:r>
              <a:rPr lang="en-US" sz="1297" kern="1200" dirty="0" smtClean="0">
                <a:solidFill>
                  <a:schemeClr val="tx1"/>
                </a:solidFill>
                <a:latin typeface="+mn-lt"/>
                <a:ea typeface="+mn-ea"/>
                <a:cs typeface="+mn-cs"/>
              </a:rPr>
              <a:t>Everyone needs to feel important and believe they are doing something worthwhile. Therefore, it is essential to recognize people for even the smallest contribution. </a:t>
            </a:r>
          </a:p>
          <a:p>
            <a:r>
              <a:rPr lang="en-US" sz="1297" b="1" kern="1200" dirty="0" smtClean="0">
                <a:solidFill>
                  <a:schemeClr val="tx1"/>
                </a:solidFill>
                <a:latin typeface="+mn-lt"/>
                <a:ea typeface="+mn-ea"/>
                <a:cs typeface="+mn-cs"/>
              </a:rPr>
              <a:t>Awards and certificates.</a:t>
            </a:r>
            <a:r>
              <a:rPr lang="en-US" sz="1297" kern="1200" dirty="0" smtClean="0">
                <a:solidFill>
                  <a:schemeClr val="tx1"/>
                </a:solidFill>
                <a:latin typeface="+mn-lt"/>
                <a:ea typeface="+mn-ea"/>
                <a:cs typeface="+mn-cs"/>
              </a:rPr>
              <a:t> The chapter year-end meeting is a time to thank people for their help during the year. Certificates are an inexpensive but effective way to give recognition. Other inexpensive ways to recognize people are with T-shirts, decorative pins or coffee mugs. Give a recognition piece to everyone who served on a committee or worked on a project. By the end of the meeting, hopefully everyone would have received something!</a:t>
            </a:r>
            <a:r>
              <a:rPr lang="en-US" sz="1297" dirty="0" smtClean="0"/>
              <a:t> </a:t>
            </a:r>
          </a:p>
          <a:p>
            <a:endParaRPr lang="en-US" sz="1297" dirty="0" smtClean="0"/>
          </a:p>
          <a:p>
            <a:r>
              <a:rPr lang="en-US" sz="1297" kern="1200" dirty="0" smtClean="0">
                <a:solidFill>
                  <a:schemeClr val="tx1"/>
                </a:solidFill>
                <a:latin typeface="+mn-lt"/>
                <a:ea typeface="+mn-ea"/>
                <a:cs typeface="+mn-cs"/>
              </a:rPr>
              <a:t>Special awards can be presented for outstanding service to the chapter. A president’s award can be given to the chapter volunteer of the year. These types of awards can build camaraderie and goodwill. </a:t>
            </a:r>
          </a:p>
          <a:p>
            <a:r>
              <a:rPr lang="en-US" sz="1297" b="1" kern="1200" dirty="0" smtClean="0">
                <a:solidFill>
                  <a:schemeClr val="tx1"/>
                </a:solidFill>
                <a:latin typeface="+mn-lt"/>
                <a:ea typeface="+mn-ea"/>
                <a:cs typeface="+mn-cs"/>
              </a:rPr>
              <a:t>Thank-you notices in the newsletter.</a:t>
            </a:r>
            <a:r>
              <a:rPr lang="en-US" sz="1297" kern="1200" dirty="0" smtClean="0">
                <a:solidFill>
                  <a:schemeClr val="tx1"/>
                </a:solidFill>
                <a:latin typeface="+mn-lt"/>
                <a:ea typeface="+mn-ea"/>
                <a:cs typeface="+mn-cs"/>
              </a:rPr>
              <a:t> Use the chapter newsletter as a recognition tool. Publish thank-you notices for those who have volunteered or led projects. Everyone likes to see their name in print! </a:t>
            </a:r>
          </a:p>
          <a:p>
            <a:r>
              <a:rPr lang="en-US" sz="1297" b="1" kern="1200" dirty="0" smtClean="0">
                <a:solidFill>
                  <a:schemeClr val="tx1"/>
                </a:solidFill>
                <a:latin typeface="+mn-lt"/>
                <a:ea typeface="+mn-ea"/>
                <a:cs typeface="+mn-cs"/>
              </a:rPr>
              <a:t>Letters to employers.</a:t>
            </a:r>
            <a:r>
              <a:rPr lang="en-US" sz="1297" kern="1200" dirty="0" smtClean="0">
                <a:solidFill>
                  <a:schemeClr val="tx1"/>
                </a:solidFill>
                <a:latin typeface="+mn-lt"/>
                <a:ea typeface="+mn-ea"/>
                <a:cs typeface="+mn-cs"/>
              </a:rPr>
              <a:t> Recognize members by writing letters from the chapter to their employers. Send thank-you letters when new members join. Send recognition letters when members are elected to chapter office or win professional awards. </a:t>
            </a:r>
          </a:p>
          <a:p>
            <a:endParaRPr lang="en-US" sz="1297" dirty="0" smtClean="0"/>
          </a:p>
          <a:p>
            <a:r>
              <a:rPr lang="en-US" sz="1297" kern="1200" dirty="0" smtClean="0">
                <a:solidFill>
                  <a:schemeClr val="tx1"/>
                </a:solidFill>
                <a:latin typeface="+mn-lt"/>
                <a:ea typeface="+mn-ea"/>
                <a:cs typeface="+mn-cs"/>
              </a:rPr>
              <a:t>When membership renewal time comes, your chapter can work to boost renewals. This information is on your chapter’s monthly billing detail which goes to the chapter treasurer. </a:t>
            </a:r>
          </a:p>
          <a:p>
            <a:r>
              <a:rPr lang="en-US" sz="1297" kern="1200" dirty="0" smtClean="0">
                <a:solidFill>
                  <a:schemeClr val="tx1"/>
                </a:solidFill>
                <a:latin typeface="+mn-lt"/>
                <a:ea typeface="+mn-ea"/>
                <a:cs typeface="+mn-cs"/>
              </a:rPr>
              <a:t>Near the time when the renewal notice from IAAP arrives, send a letter from the chapter president to all members. The letter should contain two important messages: </a:t>
            </a:r>
          </a:p>
          <a:p>
            <a:pPr lvl="0"/>
            <a:r>
              <a:rPr lang="en-US" sz="1297" kern="1200" dirty="0" smtClean="0">
                <a:solidFill>
                  <a:schemeClr val="tx1"/>
                </a:solidFill>
                <a:latin typeface="+mn-lt"/>
                <a:ea typeface="+mn-ea"/>
                <a:cs typeface="+mn-cs"/>
              </a:rPr>
              <a:t>A summary of the year’s accomplishments and the benefits which IAAP is providing. </a:t>
            </a:r>
          </a:p>
          <a:p>
            <a:pPr lvl="0"/>
            <a:r>
              <a:rPr lang="en-US" sz="1297" kern="1200" dirty="0" smtClean="0">
                <a:solidFill>
                  <a:schemeClr val="tx1"/>
                </a:solidFill>
                <a:latin typeface="+mn-lt"/>
                <a:ea typeface="+mn-ea"/>
                <a:cs typeface="+mn-cs"/>
              </a:rPr>
              <a:t>An appeal to the member to renew. </a:t>
            </a:r>
          </a:p>
          <a:p>
            <a:r>
              <a:rPr lang="en-US" sz="1297" kern="1200" dirty="0" smtClean="0">
                <a:solidFill>
                  <a:schemeClr val="tx1"/>
                </a:solidFill>
                <a:latin typeface="+mn-lt"/>
                <a:ea typeface="+mn-ea"/>
                <a:cs typeface="+mn-cs"/>
              </a:rPr>
              <a:t> </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DB88F4F7-2AF4-412A-97E9-0381E1C78CD3}"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88F4F7-2AF4-412A-97E9-0381E1C78CD3}" type="slidenum">
              <a:rPr lang="en-US" smtClean="0"/>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2050" y="268820"/>
            <a:ext cx="4122540" cy="3091905"/>
          </a:xfrm>
        </p:spPr>
      </p:sp>
      <p:sp>
        <p:nvSpPr>
          <p:cNvPr id="3" name="Notes Placeholder 2"/>
          <p:cNvSpPr>
            <a:spLocks noGrp="1"/>
          </p:cNvSpPr>
          <p:nvPr>
            <p:ph type="body" idx="1"/>
          </p:nvPr>
        </p:nvSpPr>
        <p:spPr>
          <a:xfrm>
            <a:off x="693738" y="3609611"/>
            <a:ext cx="5546725" cy="4148137"/>
          </a:xfrm>
        </p:spPr>
        <p:txBody>
          <a:bodyPr>
            <a:noAutofit/>
          </a:bodyPr>
          <a:lstStyle/>
          <a:p>
            <a:r>
              <a:rPr lang="en-US" sz="1300" dirty="0" smtClean="0"/>
              <a:t>Members are the lifeblood of your organization.</a:t>
            </a:r>
            <a:r>
              <a:rPr lang="en-US" sz="1300" baseline="0" dirty="0" smtClean="0"/>
              <a:t>  Without a large enough base of active, </a:t>
            </a:r>
          </a:p>
          <a:p>
            <a:r>
              <a:rPr lang="en-US" sz="1300" baseline="0" dirty="0" smtClean="0"/>
              <a:t>Involved members, your chapter will find it difficult to survive.  Each and every member</a:t>
            </a:r>
          </a:p>
          <a:p>
            <a:r>
              <a:rPr lang="en-US" sz="1300" baseline="0" dirty="0" smtClean="0"/>
              <a:t>makes a valuable contribution to the ultimate success or failure of the chapter.  </a:t>
            </a:r>
          </a:p>
          <a:p>
            <a:endParaRPr lang="en-US" sz="1300" baseline="0" dirty="0" smtClean="0"/>
          </a:p>
          <a:p>
            <a:pPr defTabSz="923087">
              <a:defRPr/>
            </a:pPr>
            <a:r>
              <a:rPr lang="en-US" sz="1300" dirty="0" smtClean="0">
                <a:cs typeface="Arial" pitchFamily="34" charset="0"/>
              </a:rPr>
              <a:t>Encourage the chapter to treat all members, tenured and new, in a friendly, open way.  </a:t>
            </a:r>
          </a:p>
          <a:p>
            <a:pPr defTabSz="923087">
              <a:defRPr/>
            </a:pPr>
            <a:r>
              <a:rPr lang="en-US" sz="1300" dirty="0" smtClean="0">
                <a:cs typeface="Arial" pitchFamily="34" charset="0"/>
              </a:rPr>
              <a:t>All members should be made to feel welcome at meetings and activities.  Get members</a:t>
            </a:r>
          </a:p>
          <a:p>
            <a:pPr defTabSz="923087">
              <a:defRPr/>
            </a:pPr>
            <a:r>
              <a:rPr lang="en-US" sz="1300" dirty="0" smtClean="0">
                <a:cs typeface="Arial" pitchFamily="34" charset="0"/>
              </a:rPr>
              <a:t>involved in projects.  Every chapter committee should strive to involve a broad base of </a:t>
            </a:r>
          </a:p>
          <a:p>
            <a:pPr defTabSz="923087">
              <a:defRPr/>
            </a:pPr>
            <a:r>
              <a:rPr lang="en-US" sz="1300" dirty="0" smtClean="0">
                <a:cs typeface="Arial" pitchFamily="34" charset="0"/>
              </a:rPr>
              <a:t>the membership.</a:t>
            </a:r>
            <a:endParaRPr lang="en-US" sz="1300" baseline="0" dirty="0" smtClean="0"/>
          </a:p>
          <a:p>
            <a:endParaRPr lang="en-US" sz="1300" baseline="0" dirty="0" smtClean="0"/>
          </a:p>
          <a:p>
            <a:r>
              <a:rPr lang="en-US" sz="1300" baseline="0" dirty="0" smtClean="0"/>
              <a:t>Most businesses instill in their employees a philosophy of customer service.  Apply</a:t>
            </a:r>
          </a:p>
          <a:p>
            <a:r>
              <a:rPr lang="en-US" sz="1300" baseline="0" dirty="0" smtClean="0"/>
              <a:t>the same philosophy to your IAAP chapter.  The level of service that you provide will</a:t>
            </a:r>
          </a:p>
          <a:p>
            <a:r>
              <a:rPr lang="en-US" sz="1300" baseline="0" dirty="0" smtClean="0"/>
              <a:t>determine at year-end whether your members renew for another year of membership.</a:t>
            </a:r>
          </a:p>
          <a:p>
            <a:r>
              <a:rPr lang="en-US" sz="1300" baseline="0" dirty="0" smtClean="0"/>
              <a:t>All chapters need an on-going membership program.  Membership has two parts:  </a:t>
            </a:r>
          </a:p>
          <a:p>
            <a:r>
              <a:rPr lang="en-US" sz="1300" baseline="0" dirty="0" smtClean="0"/>
              <a:t>Recruitment and Retention.  Recruiting and retaining members is the responsibility</a:t>
            </a:r>
          </a:p>
          <a:p>
            <a:r>
              <a:rPr lang="en-US" sz="1300" baseline="0" dirty="0" smtClean="0"/>
              <a:t>of every member of the chapter.  The need for recruiting and retaining members </a:t>
            </a:r>
          </a:p>
          <a:p>
            <a:r>
              <a:rPr lang="en-US" sz="1300" baseline="0" dirty="0" smtClean="0"/>
              <a:t>never stops.  Membership is a year-round commitment by the entire chapter.</a:t>
            </a:r>
          </a:p>
          <a:p>
            <a:endParaRPr lang="en-US" sz="1300" dirty="0" smtClean="0"/>
          </a:p>
          <a:p>
            <a:endParaRPr lang="en-US" sz="1300" dirty="0"/>
          </a:p>
        </p:txBody>
      </p:sp>
      <p:sp>
        <p:nvSpPr>
          <p:cNvPr id="4" name="Slide Number Placeholder 3"/>
          <p:cNvSpPr>
            <a:spLocks noGrp="1"/>
          </p:cNvSpPr>
          <p:nvPr>
            <p:ph type="sldNum" sz="quarter" idx="10"/>
          </p:nvPr>
        </p:nvSpPr>
        <p:spPr/>
        <p:txBody>
          <a:bodyPr/>
          <a:lstStyle/>
          <a:p>
            <a:fld id="{DB88F4F7-2AF4-412A-97E9-0381E1C78CD3}"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88F4F7-2AF4-412A-97E9-0381E1C78CD3}" type="slidenum">
              <a:rPr lang="en-US" smtClean="0"/>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88F4F7-2AF4-412A-97E9-0381E1C78CD3}" type="slidenum">
              <a:rPr lang="en-US" smtClean="0"/>
              <a:pPr/>
              <a:t>21</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2050" y="692151"/>
            <a:ext cx="3786779" cy="2840084"/>
          </a:xfrm>
        </p:spPr>
      </p:sp>
      <p:sp>
        <p:nvSpPr>
          <p:cNvPr id="3" name="Notes Placeholder 2"/>
          <p:cNvSpPr>
            <a:spLocks noGrp="1"/>
          </p:cNvSpPr>
          <p:nvPr>
            <p:ph type="body" idx="1"/>
          </p:nvPr>
        </p:nvSpPr>
        <p:spPr/>
        <p:txBody>
          <a:bodyPr>
            <a:normAutofit/>
          </a:bodyPr>
          <a:lstStyle/>
          <a:p>
            <a:r>
              <a:rPr lang="en-US" sz="1300" baseline="0" dirty="0" smtClean="0"/>
              <a:t>Under the Membership chair, there can be two subcommittees:</a:t>
            </a:r>
          </a:p>
          <a:p>
            <a:r>
              <a:rPr lang="en-US" sz="1300" baseline="0" dirty="0" smtClean="0"/>
              <a:t>      Recruitment and Retention.</a:t>
            </a:r>
          </a:p>
          <a:p>
            <a:endParaRPr lang="en-US" sz="1300" baseline="0" dirty="0" smtClean="0"/>
          </a:p>
          <a:p>
            <a:r>
              <a:rPr lang="en-US" sz="1300" baseline="0" dirty="0" smtClean="0"/>
              <a:t>Recruitment:  Recruitment subcommittee is responsible for planning and carrying </a:t>
            </a:r>
          </a:p>
          <a:p>
            <a:r>
              <a:rPr lang="en-US" sz="1300" baseline="0" dirty="0" smtClean="0"/>
              <a:t>out recruitment programs.</a:t>
            </a:r>
          </a:p>
          <a:p>
            <a:endParaRPr lang="en-US" sz="1300" baseline="0" dirty="0" smtClean="0"/>
          </a:p>
          <a:p>
            <a:r>
              <a:rPr lang="en-US" sz="1300" baseline="0" dirty="0" smtClean="0"/>
              <a:t>Retention:  Retention subcommittee conducts activities to service and </a:t>
            </a:r>
          </a:p>
          <a:p>
            <a:r>
              <a:rPr lang="en-US" sz="1300" baseline="0" dirty="0" smtClean="0"/>
              <a:t>	retain members.</a:t>
            </a:r>
          </a:p>
          <a:p>
            <a:r>
              <a:rPr lang="en-US" sz="1300" baseline="0" dirty="0" smtClean="0"/>
              <a:t>These include:  New member orientation, Attendance promotions, </a:t>
            </a:r>
          </a:p>
          <a:p>
            <a:r>
              <a:rPr lang="en-US" sz="1300" baseline="0" dirty="0" smtClean="0"/>
              <a:t>	 Recognition programs, Member involvement in committees,</a:t>
            </a:r>
          </a:p>
          <a:p>
            <a:r>
              <a:rPr lang="en-US" sz="1300" baseline="0" dirty="0" smtClean="0"/>
              <a:t>	 Telephone/</a:t>
            </a:r>
            <a:r>
              <a:rPr lang="en-US" sz="1300" baseline="0" dirty="0" err="1" smtClean="0"/>
              <a:t>e</a:t>
            </a:r>
            <a:r>
              <a:rPr lang="en-US" sz="1300" baseline="0" dirty="0" smtClean="0"/>
              <a:t>-mail tree,  and Member Survey.</a:t>
            </a:r>
          </a:p>
          <a:p>
            <a:endParaRPr lang="en-US" sz="1300" baseline="0" dirty="0" smtClean="0"/>
          </a:p>
          <a:p>
            <a:r>
              <a:rPr lang="en-US" sz="1300" baseline="0" dirty="0" smtClean="0"/>
              <a:t>Retention should give input into activities which are handled by other committees.</a:t>
            </a:r>
          </a:p>
          <a:p>
            <a:r>
              <a:rPr lang="en-US" sz="1300" baseline="0" dirty="0" smtClean="0"/>
              <a:t>These include the chapter newsletter, hospitality and programming.</a:t>
            </a:r>
          </a:p>
          <a:p>
            <a:endParaRPr lang="en-US" sz="1300" baseline="0" dirty="0" smtClean="0"/>
          </a:p>
          <a:p>
            <a:endParaRPr lang="en-US" sz="1300" baseline="0" dirty="0" smtClean="0"/>
          </a:p>
          <a:p>
            <a:endParaRPr lang="en-US" baseline="0" dirty="0" smtClean="0"/>
          </a:p>
          <a:p>
            <a:endParaRPr lang="en-US" dirty="0" smtClean="0"/>
          </a:p>
          <a:p>
            <a:endParaRPr lang="en-US" baseline="0"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DB88F4F7-2AF4-412A-97E9-0381E1C78CD3}"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300" dirty="0" smtClean="0"/>
              <a:t>A larger chapter affords greater resources to provide expanded programs, services and opportunities for new</a:t>
            </a:r>
            <a:r>
              <a:rPr lang="en-US" sz="1300" baseline="0" dirty="0" smtClean="0"/>
              <a:t> leadership.</a:t>
            </a:r>
            <a:endParaRPr lang="en-US" sz="1300" dirty="0" smtClean="0"/>
          </a:p>
          <a:p>
            <a:endParaRPr lang="en-US" sz="1300" dirty="0" smtClean="0"/>
          </a:p>
          <a:p>
            <a:r>
              <a:rPr lang="en-US" sz="1300" dirty="0" smtClean="0"/>
              <a:t>Retention is more than collecting applications and checks. Encourage new members to get involved</a:t>
            </a:r>
            <a:r>
              <a:rPr lang="en-US" sz="1300" baseline="0" dirty="0" smtClean="0"/>
              <a:t> in chapter activities, and provide opportunities for members to grow into chapter leadership positions.</a:t>
            </a:r>
            <a:endParaRPr lang="en-US" sz="1300" dirty="0"/>
          </a:p>
        </p:txBody>
      </p:sp>
      <p:sp>
        <p:nvSpPr>
          <p:cNvPr id="4" name="Slide Number Placeholder 3"/>
          <p:cNvSpPr>
            <a:spLocks noGrp="1"/>
          </p:cNvSpPr>
          <p:nvPr>
            <p:ph type="sldNum" sz="quarter" idx="10"/>
          </p:nvPr>
        </p:nvSpPr>
        <p:spPr/>
        <p:txBody>
          <a:bodyPr/>
          <a:lstStyle/>
          <a:p>
            <a:fld id="{DB88F4F7-2AF4-412A-97E9-0381E1C78CD3}"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88F4F7-2AF4-412A-97E9-0381E1C78CD3}"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93738" y="4379913"/>
            <a:ext cx="5546725" cy="4553809"/>
          </a:xfrm>
        </p:spPr>
        <p:txBody>
          <a:bodyPr>
            <a:normAutofit/>
          </a:bodyPr>
          <a:lstStyle/>
          <a:p>
            <a:r>
              <a:rPr lang="en-US" sz="1300" b="1" u="sng" baseline="0" dirty="0" smtClean="0"/>
              <a:t>Share the Benefits</a:t>
            </a:r>
            <a:r>
              <a:rPr lang="en-US" sz="1300" baseline="0" dirty="0" smtClean="0"/>
              <a:t>:  IAAP is the world’s premier association for administration</a:t>
            </a:r>
          </a:p>
          <a:p>
            <a:r>
              <a:rPr lang="en-US" sz="1300" baseline="0" dirty="0" smtClean="0"/>
              <a:t> professionals.  </a:t>
            </a:r>
          </a:p>
          <a:p>
            <a:endParaRPr lang="en-US" sz="1300" baseline="0" dirty="0" smtClean="0"/>
          </a:p>
          <a:p>
            <a:r>
              <a:rPr lang="en-US" sz="1300" baseline="0" dirty="0" smtClean="0"/>
              <a:t>From </a:t>
            </a:r>
            <a:r>
              <a:rPr lang="en-US" sz="1300" i="1" baseline="0" dirty="0" smtClean="0"/>
              <a:t>OfficePro </a:t>
            </a:r>
            <a:r>
              <a:rPr lang="en-US" sz="1300" baseline="0" dirty="0" smtClean="0"/>
              <a:t>magazine to the Certification program to a wealth of educational</a:t>
            </a:r>
          </a:p>
          <a:p>
            <a:r>
              <a:rPr lang="en-US" sz="1300" baseline="0" dirty="0" smtClean="0"/>
              <a:t>books and seminars,  IAAP is setting the standard for office professionalism. </a:t>
            </a:r>
          </a:p>
          <a:p>
            <a:r>
              <a:rPr lang="en-US" sz="1300" baseline="0" dirty="0" smtClean="0"/>
              <a:t>IAAP is a top resource on office technology, management,</a:t>
            </a:r>
          </a:p>
          <a:p>
            <a:r>
              <a:rPr lang="en-US" sz="1300" baseline="0" dirty="0" smtClean="0"/>
              <a:t>and other office issues.  </a:t>
            </a:r>
          </a:p>
          <a:p>
            <a:endParaRPr lang="en-US" sz="1300" baseline="0" dirty="0" smtClean="0"/>
          </a:p>
          <a:p>
            <a:r>
              <a:rPr lang="en-US" sz="1300" baseline="0" dirty="0" smtClean="0"/>
              <a:t>We have a great product and we should be eager to share it with others.</a:t>
            </a:r>
          </a:p>
          <a:p>
            <a:r>
              <a:rPr lang="en-US" sz="1300" baseline="0" dirty="0" smtClean="0"/>
              <a:t>Some people are uncomfortable with the idea of selling.  </a:t>
            </a:r>
          </a:p>
          <a:p>
            <a:r>
              <a:rPr lang="en-US" sz="1300" b="1" baseline="0" dirty="0" smtClean="0"/>
              <a:t>     But think of recruitment this way:</a:t>
            </a:r>
          </a:p>
          <a:p>
            <a:r>
              <a:rPr lang="en-US" sz="1300" b="1" baseline="0" dirty="0" smtClean="0"/>
              <a:t>	IAAP is something in which we believe.  We are selling them on</a:t>
            </a:r>
          </a:p>
          <a:p>
            <a:r>
              <a:rPr lang="en-US" sz="1300" b="1" baseline="0" dirty="0" smtClean="0"/>
              <a:t>	 how IAAP can help them meet their needs and achieve their </a:t>
            </a:r>
          </a:p>
          <a:p>
            <a:r>
              <a:rPr lang="en-US" sz="1300" b="1" baseline="0" dirty="0" smtClean="0"/>
              <a:t>	 professional goals.  </a:t>
            </a:r>
            <a:endParaRPr lang="en-US" sz="1300" b="0" baseline="0" dirty="0" smtClean="0"/>
          </a:p>
          <a:p>
            <a:endParaRPr lang="en-US" sz="1300" b="0" baseline="0" dirty="0" smtClean="0"/>
          </a:p>
          <a:p>
            <a:r>
              <a:rPr lang="en-US" sz="1300" b="0" baseline="0" dirty="0" smtClean="0"/>
              <a:t>Many people need and desire the services and benefits that IAAP offers.  </a:t>
            </a:r>
          </a:p>
          <a:p>
            <a:r>
              <a:rPr lang="en-US" sz="1300" b="0" baseline="0" dirty="0" smtClean="0"/>
              <a:t>We are merely the conduits—the people who have the information and </a:t>
            </a:r>
          </a:p>
          <a:p>
            <a:r>
              <a:rPr lang="en-US" sz="1300" b="0" baseline="0" dirty="0" smtClean="0"/>
              <a:t>offer the product.  We share the benefits of IAAP, focusing on how IAAP </a:t>
            </a:r>
          </a:p>
          <a:p>
            <a:r>
              <a:rPr lang="en-US" sz="1300" b="0" baseline="0" dirty="0" smtClean="0"/>
              <a:t>can meet the needs of the prospects with whom we talk.</a:t>
            </a:r>
            <a:endParaRPr lang="en-US" sz="1300" b="1" baseline="0" dirty="0" smtClean="0"/>
          </a:p>
          <a:p>
            <a:r>
              <a:rPr lang="en-US" b="0" i="0" u="none" baseline="0" dirty="0" smtClean="0"/>
              <a:t>	</a:t>
            </a:r>
            <a:endParaRPr lang="en-US" b="1" i="1" u="sng" baseline="0" dirty="0" smtClean="0"/>
          </a:p>
          <a:p>
            <a:endParaRPr lang="en-US" baseline="0" dirty="0" smtClean="0"/>
          </a:p>
          <a:p>
            <a:endParaRPr lang="en-US" baseline="0" dirty="0" smtClean="0"/>
          </a:p>
          <a:p>
            <a:endParaRPr lang="en-US" baseline="0"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DB88F4F7-2AF4-412A-97E9-0381E1C78CD3}"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673225" y="263525"/>
            <a:ext cx="3333750" cy="2500313"/>
          </a:xfrm>
        </p:spPr>
      </p:sp>
      <p:sp>
        <p:nvSpPr>
          <p:cNvPr id="3" name="Notes Placeholder 2"/>
          <p:cNvSpPr>
            <a:spLocks noGrp="1"/>
          </p:cNvSpPr>
          <p:nvPr>
            <p:ph type="body" idx="1"/>
          </p:nvPr>
        </p:nvSpPr>
        <p:spPr>
          <a:xfrm>
            <a:off x="693738" y="3094688"/>
            <a:ext cx="5546725" cy="5269729"/>
          </a:xfrm>
        </p:spPr>
        <p:txBody>
          <a:bodyPr>
            <a:noAutofit/>
          </a:bodyPr>
          <a:lstStyle/>
          <a:p>
            <a:r>
              <a:rPr lang="en-US" sz="1300" b="1" u="sng" baseline="0" dirty="0" smtClean="0"/>
              <a:t>Market IAAP</a:t>
            </a:r>
            <a:r>
              <a:rPr lang="en-US" sz="1300" baseline="0" dirty="0" smtClean="0"/>
              <a:t>:</a:t>
            </a:r>
          </a:p>
          <a:p>
            <a:r>
              <a:rPr lang="en-US" sz="1300" baseline="0" dirty="0" smtClean="0"/>
              <a:t>We all know and feel the value of IAAP but sometimes we’re not sure how to</a:t>
            </a:r>
          </a:p>
          <a:p>
            <a:r>
              <a:rPr lang="en-US" sz="1300" baseline="0" dirty="0" smtClean="0"/>
              <a:t> put it into words.   </a:t>
            </a:r>
          </a:p>
          <a:p>
            <a:r>
              <a:rPr lang="en-US" sz="1300" baseline="0" dirty="0" smtClean="0"/>
              <a:t>You can capture the value of IAAP in three words:  </a:t>
            </a:r>
            <a:r>
              <a:rPr lang="en-US" sz="1300" i="1" baseline="0" dirty="0" smtClean="0"/>
              <a:t>education, networking</a:t>
            </a:r>
            <a:r>
              <a:rPr lang="en-US" sz="1300" baseline="0" dirty="0" smtClean="0"/>
              <a:t>, and </a:t>
            </a:r>
            <a:r>
              <a:rPr lang="en-US" sz="1300" i="1" baseline="0" dirty="0" smtClean="0"/>
              <a:t>image</a:t>
            </a:r>
            <a:r>
              <a:rPr lang="en-US" sz="1300" baseline="0" dirty="0" smtClean="0"/>
              <a:t>.</a:t>
            </a:r>
          </a:p>
          <a:p>
            <a:r>
              <a:rPr lang="en-US" sz="1300" baseline="0" dirty="0" smtClean="0"/>
              <a:t>      </a:t>
            </a:r>
            <a:r>
              <a:rPr lang="en-US" sz="1300" i="1" u="sng" baseline="0" dirty="0" smtClean="0"/>
              <a:t>Professional Education</a:t>
            </a:r>
            <a:r>
              <a:rPr lang="en-US" sz="1300" baseline="0" dirty="0" smtClean="0"/>
              <a:t>:  Educational activities include </a:t>
            </a:r>
            <a:r>
              <a:rPr lang="en-US" sz="1300" i="1" baseline="0" dirty="0" smtClean="0"/>
              <a:t>OfficePro </a:t>
            </a:r>
            <a:r>
              <a:rPr lang="en-US" sz="1300" i="0" baseline="0" dirty="0" smtClean="0"/>
              <a:t>magazine, </a:t>
            </a:r>
          </a:p>
          <a:p>
            <a:r>
              <a:rPr lang="en-US" sz="1300" i="0" baseline="0" dirty="0" smtClean="0"/>
              <a:t>		seminars, books, video tapes, and chapter meetings. </a:t>
            </a:r>
          </a:p>
          <a:p>
            <a:r>
              <a:rPr lang="en-US" sz="1300" i="0" baseline="0" dirty="0" smtClean="0"/>
              <a:t>     </a:t>
            </a:r>
            <a:r>
              <a:rPr lang="en-US" sz="1300" i="1" u="sng" baseline="0" dirty="0" smtClean="0"/>
              <a:t>Professional Networking</a:t>
            </a:r>
            <a:r>
              <a:rPr lang="en-US" sz="1300" i="1" u="none" baseline="0" dirty="0" smtClean="0"/>
              <a:t>:   	</a:t>
            </a:r>
            <a:r>
              <a:rPr lang="en-US" sz="1300" i="0" u="none" baseline="0" dirty="0" smtClean="0"/>
              <a:t>Professional networking builds contacts with other </a:t>
            </a:r>
          </a:p>
          <a:p>
            <a:r>
              <a:rPr lang="en-US" sz="1300" i="0" u="none" baseline="0" dirty="0" smtClean="0"/>
              <a:t>		    office professionals and leading experts in the field. </a:t>
            </a:r>
          </a:p>
          <a:p>
            <a:r>
              <a:rPr lang="en-US" sz="1300" i="0" u="none" baseline="0" dirty="0" smtClean="0"/>
              <a:t>		    It gives you resources of people to call when you need</a:t>
            </a:r>
          </a:p>
          <a:p>
            <a:r>
              <a:rPr lang="en-US" sz="1300" i="0" u="none" baseline="0" dirty="0" smtClean="0"/>
              <a:t>		    help or information.  Networking occurs at chapter </a:t>
            </a:r>
          </a:p>
          <a:p>
            <a:r>
              <a:rPr lang="en-US" sz="1300" i="0" u="none" baseline="0" dirty="0" smtClean="0"/>
              <a:t>		    and division meetings and at the Education Forum</a:t>
            </a:r>
          </a:p>
          <a:p>
            <a:r>
              <a:rPr lang="en-US" sz="1300" i="0" u="none" baseline="0" dirty="0" smtClean="0"/>
              <a:t>		    and Annual Meeting.</a:t>
            </a:r>
          </a:p>
          <a:p>
            <a:r>
              <a:rPr lang="en-US" sz="1300" i="0" u="none" baseline="0" dirty="0" smtClean="0"/>
              <a:t>     </a:t>
            </a:r>
            <a:r>
              <a:rPr lang="en-US" sz="1300" i="1" u="sng" baseline="0" dirty="0" smtClean="0"/>
              <a:t>Professional Image</a:t>
            </a:r>
            <a:r>
              <a:rPr lang="en-US" sz="1300" i="1" u="none" baseline="0" dirty="0" smtClean="0"/>
              <a:t>:</a:t>
            </a:r>
            <a:r>
              <a:rPr lang="en-US" sz="1300" i="0" u="none" baseline="0" dirty="0" smtClean="0"/>
              <a:t>   Professional image enhances your stature in your workplace, </a:t>
            </a:r>
          </a:p>
          <a:p>
            <a:r>
              <a:rPr lang="en-US" sz="1300" i="0" u="none" baseline="0" dirty="0" smtClean="0"/>
              <a:t>	          well as the stature of administrative professionals as a whole.</a:t>
            </a:r>
          </a:p>
          <a:p>
            <a:r>
              <a:rPr lang="en-US" sz="1300" i="0" u="none" baseline="0" dirty="0" smtClean="0"/>
              <a:t>	                   This involves setting professional standards through the </a:t>
            </a:r>
          </a:p>
          <a:p>
            <a:r>
              <a:rPr lang="en-US" sz="1300" i="0" u="none" baseline="0" dirty="0" smtClean="0"/>
              <a:t>	                   Certification program, as well as promoting the profession </a:t>
            </a:r>
          </a:p>
          <a:p>
            <a:r>
              <a:rPr lang="en-US" sz="1300" i="0" u="none" baseline="0" dirty="0" smtClean="0"/>
              <a:t>	                   through Administrative Professionals Week.</a:t>
            </a:r>
          </a:p>
          <a:p>
            <a:r>
              <a:rPr lang="en-US" sz="1300" b="1" i="1" u="sng" baseline="0" dirty="0" smtClean="0"/>
              <a:t>TO SUM UP</a:t>
            </a:r>
            <a:r>
              <a:rPr lang="en-US" sz="1300" b="1" i="1" u="none" baseline="0" dirty="0" smtClean="0"/>
              <a:t>:  </a:t>
            </a:r>
            <a:r>
              <a:rPr lang="en-US" sz="1300" b="0" i="1" u="none" baseline="0" dirty="0" smtClean="0"/>
              <a:t>Put together a 3-minute presentation on IAAP and its value to you,</a:t>
            </a:r>
          </a:p>
          <a:p>
            <a:r>
              <a:rPr lang="en-US" sz="1300" b="0" i="1" u="none" baseline="0" dirty="0" smtClean="0"/>
              <a:t>	giving examples of your positive experiences with the organization.</a:t>
            </a:r>
          </a:p>
          <a:p>
            <a:r>
              <a:rPr lang="en-US" sz="1300" b="0" i="1" u="none" baseline="0" dirty="0" smtClean="0"/>
              <a:t>	Write your presentation and practice it.</a:t>
            </a:r>
          </a:p>
          <a:p>
            <a:r>
              <a:rPr lang="en-US" sz="1300" b="0" i="1" u="none" baseline="0" dirty="0" smtClean="0"/>
              <a:t>     </a:t>
            </a:r>
            <a:endParaRPr lang="en-US" sz="1300" b="0" i="1" u="none" baseline="0" dirty="0" smtClean="0"/>
          </a:p>
          <a:p>
            <a:endParaRPr lang="en-US" sz="1000" dirty="0"/>
          </a:p>
        </p:txBody>
      </p:sp>
      <p:sp>
        <p:nvSpPr>
          <p:cNvPr id="4" name="Slide Number Placeholder 3"/>
          <p:cNvSpPr>
            <a:spLocks noGrp="1"/>
          </p:cNvSpPr>
          <p:nvPr>
            <p:ph type="sldNum" sz="quarter" idx="10"/>
          </p:nvPr>
        </p:nvSpPr>
        <p:spPr/>
        <p:txBody>
          <a:bodyPr/>
          <a:lstStyle/>
          <a:p>
            <a:fld id="{DB88F4F7-2AF4-412A-97E9-0381E1C78CD3}"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673225" y="189768"/>
            <a:ext cx="3333750" cy="2500313"/>
          </a:xfrm>
        </p:spPr>
      </p:sp>
      <p:sp>
        <p:nvSpPr>
          <p:cNvPr id="3" name="Notes Placeholder 2"/>
          <p:cNvSpPr>
            <a:spLocks noGrp="1"/>
          </p:cNvSpPr>
          <p:nvPr>
            <p:ph type="body" idx="1"/>
          </p:nvPr>
        </p:nvSpPr>
        <p:spPr>
          <a:xfrm>
            <a:off x="693738" y="2821463"/>
            <a:ext cx="5546725" cy="4148137"/>
          </a:xfrm>
        </p:spPr>
        <p:txBody>
          <a:bodyPr>
            <a:noAutofit/>
          </a:bodyPr>
          <a:lstStyle/>
          <a:p>
            <a:r>
              <a:rPr lang="en-US" sz="1100" b="0" i="1" u="none" baseline="0" dirty="0" smtClean="0"/>
              <a:t>     </a:t>
            </a:r>
            <a:r>
              <a:rPr lang="en-US" sz="1100" b="1" kern="1200" dirty="0" smtClean="0">
                <a:solidFill>
                  <a:schemeClr val="tx1"/>
                </a:solidFill>
                <a:latin typeface="+mn-lt"/>
                <a:ea typeface="+mn-ea"/>
                <a:cs typeface="+mn-cs"/>
              </a:rPr>
              <a:t>Answering objections.</a:t>
            </a:r>
            <a:r>
              <a:rPr lang="en-US" sz="1100" kern="1200" dirty="0" smtClean="0">
                <a:solidFill>
                  <a:schemeClr val="tx1"/>
                </a:solidFill>
                <a:latin typeface="+mn-lt"/>
                <a:ea typeface="+mn-ea"/>
                <a:cs typeface="+mn-cs"/>
              </a:rPr>
              <a:t> As you talk with prospects about IAAP, not every response will be positive. Some people will express doubts and questions. Here are some frequently heard questions along with suggested responses: </a:t>
            </a:r>
          </a:p>
          <a:p>
            <a:r>
              <a:rPr lang="en-US" sz="1100" kern="1200" dirty="0" smtClean="0">
                <a:solidFill>
                  <a:schemeClr val="tx1"/>
                </a:solidFill>
                <a:latin typeface="+mn-lt"/>
                <a:ea typeface="+mn-ea"/>
                <a:cs typeface="+mn-cs"/>
              </a:rPr>
              <a:t>Q.	</a:t>
            </a:r>
            <a:r>
              <a:rPr lang="en-US" sz="1100" i="1" kern="1200" dirty="0" smtClean="0">
                <a:solidFill>
                  <a:schemeClr val="tx1"/>
                </a:solidFill>
                <a:latin typeface="+mn-lt"/>
                <a:ea typeface="+mn-ea"/>
                <a:cs typeface="+mn-cs"/>
              </a:rPr>
              <a:t>“I’d like to join, but I can’t afford it.” </a:t>
            </a:r>
            <a:endParaRPr lang="en-US" sz="1100" kern="1200" dirty="0" smtClean="0">
              <a:solidFill>
                <a:schemeClr val="tx1"/>
              </a:solidFill>
              <a:latin typeface="+mn-lt"/>
              <a:ea typeface="+mn-ea"/>
              <a:cs typeface="+mn-cs"/>
            </a:endParaRPr>
          </a:p>
          <a:p>
            <a:r>
              <a:rPr lang="en-US" sz="1100" kern="1200" dirty="0" smtClean="0">
                <a:solidFill>
                  <a:schemeClr val="tx1"/>
                </a:solidFill>
                <a:latin typeface="+mn-lt"/>
                <a:ea typeface="+mn-ea"/>
                <a:cs typeface="+mn-cs"/>
              </a:rPr>
              <a:t>A.	Many companies will pay the dues for their employees to join a professional association. Those of us who pay our own dues consider it a good investment. The professional growth we gain through IAAP far outweighs the cost of membership. </a:t>
            </a:r>
          </a:p>
          <a:p>
            <a:r>
              <a:rPr lang="en-US" sz="1100" kern="1200" dirty="0" smtClean="0">
                <a:solidFill>
                  <a:schemeClr val="tx1"/>
                </a:solidFill>
                <a:latin typeface="+mn-lt"/>
                <a:ea typeface="+mn-ea"/>
                <a:cs typeface="+mn-cs"/>
              </a:rPr>
              <a:t>Q.	</a:t>
            </a:r>
            <a:r>
              <a:rPr lang="en-US" sz="1100" i="1" kern="1200" dirty="0" smtClean="0">
                <a:solidFill>
                  <a:schemeClr val="tx1"/>
                </a:solidFill>
                <a:latin typeface="+mn-lt"/>
                <a:ea typeface="+mn-ea"/>
                <a:cs typeface="+mn-cs"/>
              </a:rPr>
              <a:t>“I don’t have time to go to meetings.” </a:t>
            </a:r>
            <a:endParaRPr lang="en-US" sz="1100" kern="1200" dirty="0" smtClean="0">
              <a:solidFill>
                <a:schemeClr val="tx1"/>
              </a:solidFill>
              <a:latin typeface="+mn-lt"/>
              <a:ea typeface="+mn-ea"/>
              <a:cs typeface="+mn-cs"/>
            </a:endParaRPr>
          </a:p>
          <a:p>
            <a:r>
              <a:rPr lang="en-US" sz="1100" kern="1200" dirty="0" smtClean="0">
                <a:solidFill>
                  <a:schemeClr val="tx1"/>
                </a:solidFill>
                <a:latin typeface="+mn-lt"/>
                <a:ea typeface="+mn-ea"/>
                <a:cs typeface="+mn-cs"/>
              </a:rPr>
              <a:t>A.	All our members have hectic schedules. However, they see value in the information and contacts they gain through IAAP. Meetings can be energizing—a source of fresh ideas and inspiration. While it takes time to go to meetings, we save wasted time later by what we learn. </a:t>
            </a:r>
          </a:p>
          <a:p>
            <a:r>
              <a:rPr lang="en-US" sz="1100" kern="1200" dirty="0" smtClean="0">
                <a:solidFill>
                  <a:schemeClr val="tx1"/>
                </a:solidFill>
                <a:latin typeface="+mn-lt"/>
                <a:ea typeface="+mn-ea"/>
                <a:cs typeface="+mn-cs"/>
              </a:rPr>
              <a:t>Q.	</a:t>
            </a:r>
            <a:r>
              <a:rPr lang="en-US" sz="1100" i="1" kern="1200" dirty="0" smtClean="0">
                <a:solidFill>
                  <a:schemeClr val="tx1"/>
                </a:solidFill>
                <a:latin typeface="+mn-lt"/>
                <a:ea typeface="+mn-ea"/>
                <a:cs typeface="+mn-cs"/>
              </a:rPr>
              <a:t>“Why do administrative professionals need a professional association?” </a:t>
            </a:r>
            <a:endParaRPr lang="en-US" sz="1100" kern="1200" dirty="0" smtClean="0">
              <a:solidFill>
                <a:schemeClr val="tx1"/>
              </a:solidFill>
              <a:latin typeface="+mn-lt"/>
              <a:ea typeface="+mn-ea"/>
              <a:cs typeface="+mn-cs"/>
            </a:endParaRPr>
          </a:p>
          <a:p>
            <a:r>
              <a:rPr lang="en-US" sz="1100" kern="1200" dirty="0" smtClean="0">
                <a:solidFill>
                  <a:schemeClr val="tx1"/>
                </a:solidFill>
                <a:latin typeface="+mn-lt"/>
                <a:ea typeface="+mn-ea"/>
                <a:cs typeface="+mn-cs"/>
              </a:rPr>
              <a:t>A.	Joining a professional association demonstrates your commitment to your career. Work is most rewarding when we do it with enthusiasm and give it our best. Through IAAP, you will gain knowledge and contacts that will help you advance professionally. IAAP works to build a professional image of administrative professionals in the workplace. </a:t>
            </a:r>
          </a:p>
          <a:p>
            <a:r>
              <a:rPr lang="en-US" sz="1100" kern="1200" dirty="0" smtClean="0">
                <a:solidFill>
                  <a:schemeClr val="tx1"/>
                </a:solidFill>
                <a:latin typeface="+mn-lt"/>
                <a:ea typeface="+mn-ea"/>
                <a:cs typeface="+mn-cs"/>
              </a:rPr>
              <a:t>Q.	</a:t>
            </a:r>
            <a:r>
              <a:rPr lang="en-US" sz="1100" i="1" kern="1200" dirty="0" smtClean="0">
                <a:solidFill>
                  <a:schemeClr val="tx1"/>
                </a:solidFill>
                <a:latin typeface="+mn-lt"/>
                <a:ea typeface="+mn-ea"/>
                <a:cs typeface="+mn-cs"/>
              </a:rPr>
              <a:t>“Do I have to pass a test to get in?” </a:t>
            </a:r>
            <a:endParaRPr lang="en-US" sz="1100" kern="1200" dirty="0" smtClean="0">
              <a:solidFill>
                <a:schemeClr val="tx1"/>
              </a:solidFill>
              <a:latin typeface="+mn-lt"/>
              <a:ea typeface="+mn-ea"/>
              <a:cs typeface="+mn-cs"/>
            </a:endParaRPr>
          </a:p>
          <a:p>
            <a:r>
              <a:rPr lang="en-US" sz="1100" kern="1200" dirty="0" smtClean="0">
                <a:solidFill>
                  <a:schemeClr val="tx1"/>
                </a:solidFill>
                <a:latin typeface="+mn-lt"/>
                <a:ea typeface="+mn-ea"/>
                <a:cs typeface="+mn-cs"/>
              </a:rPr>
              <a:t>A.	No. IAAP membership is open to all persons working in secretarial and office administration positions, along with business educators, students, firms, and educational institutions. There is no test or sponsorship required. Through IAAP, qualified professionals can test for the certification rating, the benchmark of excellence in the administrative profession. </a:t>
            </a:r>
          </a:p>
          <a:p>
            <a:r>
              <a:rPr lang="en-US" sz="1100" b="1" kern="1200" dirty="0" smtClean="0">
                <a:solidFill>
                  <a:schemeClr val="tx1"/>
                </a:solidFill>
                <a:latin typeface="+mn-lt"/>
                <a:ea typeface="+mn-ea"/>
                <a:cs typeface="+mn-cs"/>
              </a:rPr>
              <a:t>Materials you can use.</a:t>
            </a:r>
            <a:r>
              <a:rPr lang="en-US" sz="1100" kern="1200" dirty="0" smtClean="0">
                <a:solidFill>
                  <a:schemeClr val="tx1"/>
                </a:solidFill>
                <a:latin typeface="+mn-lt"/>
                <a:ea typeface="+mn-ea"/>
                <a:cs typeface="+mn-cs"/>
              </a:rPr>
              <a:t> Collect a supply of literature and information on IAAP to hand out to prospects. </a:t>
            </a:r>
          </a:p>
          <a:p>
            <a:r>
              <a:rPr lang="en-US" sz="1100" kern="1200" dirty="0" smtClean="0">
                <a:solidFill>
                  <a:schemeClr val="tx1"/>
                </a:solidFill>
                <a:latin typeface="+mn-lt"/>
                <a:ea typeface="+mn-ea"/>
                <a:cs typeface="+mn-cs"/>
              </a:rPr>
              <a:t>The following items are available from IAAP at minimal cost: </a:t>
            </a:r>
          </a:p>
          <a:p>
            <a:pPr lvl="0"/>
            <a:r>
              <a:rPr lang="en-US" sz="1100" kern="1200" dirty="0" smtClean="0">
                <a:solidFill>
                  <a:schemeClr val="tx1"/>
                </a:solidFill>
                <a:latin typeface="+mn-lt"/>
                <a:ea typeface="+mn-ea"/>
                <a:cs typeface="+mn-cs"/>
              </a:rPr>
              <a:t>Copies of </a:t>
            </a:r>
            <a:r>
              <a:rPr lang="en-US" sz="1100" i="1" kern="1200" dirty="0" smtClean="0">
                <a:solidFill>
                  <a:schemeClr val="tx1"/>
                </a:solidFill>
                <a:latin typeface="+mn-lt"/>
                <a:ea typeface="+mn-ea"/>
                <a:cs typeface="+mn-cs"/>
              </a:rPr>
              <a:t>OfficePro</a:t>
            </a:r>
            <a:r>
              <a:rPr lang="en-US" sz="1100" kern="1200" dirty="0" smtClean="0">
                <a:solidFill>
                  <a:schemeClr val="tx1"/>
                </a:solidFill>
                <a:latin typeface="+mn-lt"/>
                <a:ea typeface="+mn-ea"/>
                <a:cs typeface="+mn-cs"/>
              </a:rPr>
              <a:t> magazine (in limited quantities) </a:t>
            </a:r>
          </a:p>
          <a:p>
            <a:pPr lvl="0"/>
            <a:r>
              <a:rPr lang="en-US" sz="1100" kern="1200" dirty="0" smtClean="0">
                <a:solidFill>
                  <a:schemeClr val="tx1"/>
                </a:solidFill>
                <a:latin typeface="+mn-lt"/>
                <a:ea typeface="+mn-ea"/>
                <a:cs typeface="+mn-cs"/>
              </a:rPr>
              <a:t>Membership Marketing brochure </a:t>
            </a:r>
          </a:p>
          <a:p>
            <a:pPr lvl="0"/>
            <a:r>
              <a:rPr lang="en-US" sz="1100" kern="1200" dirty="0" smtClean="0">
                <a:solidFill>
                  <a:schemeClr val="tx1"/>
                </a:solidFill>
                <a:latin typeface="+mn-lt"/>
                <a:ea typeface="+mn-ea"/>
                <a:cs typeface="+mn-cs"/>
              </a:rPr>
              <a:t>Membership application </a:t>
            </a:r>
          </a:p>
          <a:p>
            <a:pPr lvl="0"/>
            <a:r>
              <a:rPr lang="en-US" sz="1100" kern="1200" dirty="0" smtClean="0">
                <a:solidFill>
                  <a:schemeClr val="tx1"/>
                </a:solidFill>
                <a:latin typeface="+mn-lt"/>
                <a:ea typeface="+mn-ea"/>
                <a:cs typeface="+mn-cs"/>
              </a:rPr>
              <a:t>Certification brochure </a:t>
            </a:r>
          </a:p>
          <a:p>
            <a:r>
              <a:rPr lang="en-US" sz="1100" kern="1200" dirty="0" smtClean="0">
                <a:solidFill>
                  <a:schemeClr val="tx1"/>
                </a:solidFill>
                <a:latin typeface="+mn-lt"/>
                <a:ea typeface="+mn-ea"/>
                <a:cs typeface="+mn-cs"/>
              </a:rPr>
              <a:t>You can assemble the following materials on your chapter: </a:t>
            </a:r>
          </a:p>
          <a:p>
            <a:pPr lvl="0"/>
            <a:r>
              <a:rPr lang="en-US" sz="1100" kern="1200" dirty="0" smtClean="0">
                <a:solidFill>
                  <a:schemeClr val="tx1"/>
                </a:solidFill>
                <a:latin typeface="+mn-lt"/>
                <a:ea typeface="+mn-ea"/>
                <a:cs typeface="+mn-cs"/>
              </a:rPr>
              <a:t>Chapter brochure (see sample on page 8) </a:t>
            </a:r>
          </a:p>
          <a:p>
            <a:pPr lvl="0"/>
            <a:r>
              <a:rPr lang="en-US" sz="1100" kern="1200" dirty="0" smtClean="0">
                <a:solidFill>
                  <a:schemeClr val="tx1"/>
                </a:solidFill>
                <a:latin typeface="+mn-lt"/>
                <a:ea typeface="+mn-ea"/>
                <a:cs typeface="+mn-cs"/>
              </a:rPr>
              <a:t>Copy of chapter newsletter </a:t>
            </a:r>
          </a:p>
          <a:p>
            <a:pPr lvl="0"/>
            <a:r>
              <a:rPr lang="en-US" sz="1100" kern="1200" dirty="0" smtClean="0">
                <a:solidFill>
                  <a:schemeClr val="tx1"/>
                </a:solidFill>
                <a:latin typeface="+mn-lt"/>
                <a:ea typeface="+mn-ea"/>
                <a:cs typeface="+mn-cs"/>
              </a:rPr>
              <a:t>Calendar of chapter events </a:t>
            </a:r>
          </a:p>
          <a:p>
            <a:pPr lvl="0"/>
            <a:r>
              <a:rPr lang="en-US" sz="1100" kern="1200" dirty="0" smtClean="0">
                <a:solidFill>
                  <a:schemeClr val="tx1"/>
                </a:solidFill>
                <a:latin typeface="+mn-lt"/>
                <a:ea typeface="+mn-ea"/>
                <a:cs typeface="+mn-cs"/>
              </a:rPr>
              <a:t>List of chapter committees </a:t>
            </a:r>
          </a:p>
          <a:p>
            <a:pPr lvl="0"/>
            <a:r>
              <a:rPr lang="en-US" sz="1100" kern="1200" dirty="0" smtClean="0">
                <a:solidFill>
                  <a:schemeClr val="tx1"/>
                </a:solidFill>
                <a:latin typeface="+mn-lt"/>
                <a:ea typeface="+mn-ea"/>
                <a:cs typeface="+mn-cs"/>
              </a:rPr>
              <a:t>List of companies and organizations represented by members </a:t>
            </a:r>
          </a:p>
          <a:p>
            <a:r>
              <a:rPr lang="en-US" sz="1100" kern="1200" dirty="0" smtClean="0">
                <a:solidFill>
                  <a:schemeClr val="tx1"/>
                </a:solidFill>
                <a:latin typeface="+mn-lt"/>
                <a:ea typeface="+mn-ea"/>
                <a:cs typeface="+mn-cs"/>
              </a:rPr>
              <a:t>  </a:t>
            </a:r>
          </a:p>
          <a:p>
            <a:endParaRPr lang="en-US" sz="1300" b="0" i="0" u="none" baseline="0" dirty="0" smtClean="0"/>
          </a:p>
          <a:p>
            <a:endParaRPr lang="en-US" sz="1000" dirty="0"/>
          </a:p>
        </p:txBody>
      </p:sp>
      <p:sp>
        <p:nvSpPr>
          <p:cNvPr id="4" name="Slide Number Placeholder 3"/>
          <p:cNvSpPr>
            <a:spLocks noGrp="1"/>
          </p:cNvSpPr>
          <p:nvPr>
            <p:ph type="sldNum" sz="quarter" idx="10"/>
          </p:nvPr>
        </p:nvSpPr>
        <p:spPr/>
        <p:txBody>
          <a:bodyPr/>
          <a:lstStyle/>
          <a:p>
            <a:fld id="{DB88F4F7-2AF4-412A-97E9-0381E1C78CD3}"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At the start of the year, set a membership goal for your chapter</a:t>
            </a:r>
          </a:p>
          <a:p>
            <a:endParaRPr lang="en-US" baseline="0" dirty="0" smtClean="0"/>
          </a:p>
          <a:p>
            <a:endParaRPr lang="en-US" dirty="0" smtClean="0"/>
          </a:p>
          <a:p>
            <a:r>
              <a:rPr lang="en-US" baseline="0" dirty="0" smtClean="0"/>
              <a:t>Remember, even if you run a perfect chapter, you will lose some members during</a:t>
            </a:r>
          </a:p>
          <a:p>
            <a:r>
              <a:rPr lang="en-US" baseline="0" dirty="0" smtClean="0"/>
              <a:t>the year through natural attrition.  Studies of many associations show that this </a:t>
            </a:r>
          </a:p>
          <a:p>
            <a:r>
              <a:rPr lang="en-US" baseline="0" dirty="0" smtClean="0"/>
              <a:t>averages about 18%. Remembering your “net to growth goal” from the previous </a:t>
            </a:r>
          </a:p>
          <a:p>
            <a:r>
              <a:rPr lang="en-US" baseline="0" dirty="0" smtClean="0"/>
              <a:t>formula, let’s figure natural attrition into the above equation.</a:t>
            </a:r>
          </a:p>
          <a:p>
            <a:endParaRPr lang="en-US" baseline="0" dirty="0" smtClean="0"/>
          </a:p>
          <a:p>
            <a:r>
              <a:rPr lang="en-US" baseline="0" dirty="0" smtClean="0"/>
              <a:t>Now you have established a goal for the total number of new members</a:t>
            </a:r>
          </a:p>
          <a:p>
            <a:r>
              <a:rPr lang="en-US" baseline="0" dirty="0" smtClean="0"/>
              <a:t>to recruit.  The next step is to develop a strategy.</a:t>
            </a:r>
          </a:p>
          <a:p>
            <a:endParaRPr lang="en-US" baseline="0" dirty="0" smtClean="0"/>
          </a:p>
          <a:p>
            <a:endParaRPr lang="en-US" baseline="0"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DB88F4F7-2AF4-412A-97E9-0381E1C78CD3}"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3"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lstStyle>
          <a:p>
            <a:r>
              <a:rPr kumimoji="0" lang="en-US" dirty="0" smtClean="0"/>
              <a:t>Click to edit Master title style</a:t>
            </a:r>
            <a:endParaRPr kumimoji="0" lang="en-US" dirty="0"/>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dirty="0" smtClean="0"/>
              <a:t>Click to edit Master subtitle style</a:t>
            </a:r>
            <a:endParaRPr kumimoji="0" lang="en-US" dirty="0"/>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pic>
        <p:nvPicPr>
          <p:cNvPr id="2050" name="Picture 2" descr="T:\KS Div 2011-2012\Logos\Leap_KansasDivision.jpg"/>
          <p:cNvPicPr>
            <a:picLocks noChangeAspect="1" noChangeArrowheads="1"/>
          </p:cNvPicPr>
          <p:nvPr userDrawn="1"/>
        </p:nvPicPr>
        <p:blipFill>
          <a:blip r:embed="rId3" cstate="print"/>
          <a:srcRect/>
          <a:stretch>
            <a:fillRect/>
          </a:stretch>
        </p:blipFill>
        <p:spPr bwMode="auto">
          <a:xfrm>
            <a:off x="3581400" y="304800"/>
            <a:ext cx="1976437" cy="1243658"/>
          </a:xfrm>
          <a:prstGeom prst="rect">
            <a:avLst/>
          </a:prstGeom>
          <a:noFill/>
        </p:spPr>
      </p:pic>
      <p:sp>
        <p:nvSpPr>
          <p:cNvPr id="16" name="Rectangle 15"/>
          <p:cNvSpPr/>
          <p:nvPr userDrawn="1"/>
        </p:nvSpPr>
        <p:spPr>
          <a:xfrm>
            <a:off x="0" y="4876800"/>
            <a:ext cx="9144000" cy="1981200"/>
          </a:xfrm>
          <a:prstGeom prst="rect">
            <a:avLst/>
          </a:prstGeom>
          <a:solidFill>
            <a:schemeClr val="bg1"/>
          </a:solidFill>
          <a:ln w="34925" cmpd="sng">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userDrawn="1"/>
        </p:nvSpPr>
        <p:spPr>
          <a:xfrm>
            <a:off x="0" y="5715000"/>
            <a:ext cx="9144000" cy="914400"/>
          </a:xfrm>
          <a:prstGeom prst="rect">
            <a:avLst/>
          </a:prstGeom>
          <a:solidFill>
            <a:srgbClr val="17375E"/>
          </a:solidFill>
          <a:ln w="34925" cmpd="sng">
            <a:solidFill>
              <a:srgbClr val="17375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lowchart: Manual Input 14"/>
          <p:cNvSpPr/>
          <p:nvPr userDrawn="1"/>
        </p:nvSpPr>
        <p:spPr>
          <a:xfrm flipH="1">
            <a:off x="0" y="5715000"/>
            <a:ext cx="9144000" cy="1143000"/>
          </a:xfrm>
          <a:prstGeom prst="flowChartManualInput">
            <a:avLst/>
          </a:prstGeom>
          <a:solidFill>
            <a:srgbClr val="FEDB82"/>
          </a:solidFill>
          <a:ln w="34925" cmpd="sng">
            <a:solidFill>
              <a:srgbClr val="FEDB8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Date Placeholder 29"/>
          <p:cNvSpPr>
            <a:spLocks noGrp="1"/>
          </p:cNvSpPr>
          <p:nvPr>
            <p:ph type="dt" sz="half" idx="10"/>
          </p:nvPr>
        </p:nvSpPr>
        <p:spPr/>
        <p:txBody>
          <a:bodyPr/>
          <a:lstStyle>
            <a:lvl1pPr>
              <a:defRPr>
                <a:solidFill>
                  <a:schemeClr val="tx1"/>
                </a:solidFill>
              </a:defRPr>
            </a:lvl1pPr>
          </a:lstStyle>
          <a:p>
            <a:fld id="{8C0E7304-556B-41A7-8E0F-1C26CE7D94B6}" type="datetime1">
              <a:rPr lang="en-US" smtClean="0"/>
              <a:pPr/>
              <a:t>8/11/11</a:t>
            </a:fld>
            <a:endParaRPr lang="en-US" dirty="0"/>
          </a:p>
        </p:txBody>
      </p:sp>
      <p:sp>
        <p:nvSpPr>
          <p:cNvPr id="19" name="Footer Placeholder 18"/>
          <p:cNvSpPr>
            <a:spLocks noGrp="1"/>
          </p:cNvSpPr>
          <p:nvPr>
            <p:ph type="ftr" sz="quarter" idx="11"/>
          </p:nvPr>
        </p:nvSpPr>
        <p:spPr/>
        <p:txBody>
          <a:bodyPr/>
          <a:lstStyle>
            <a:lvl1pPr>
              <a:defRPr>
                <a:solidFill>
                  <a:schemeClr val="tx1"/>
                </a:solidFill>
              </a:defRPr>
            </a:lvl1pPr>
          </a:lstStyle>
          <a:p>
            <a:r>
              <a:rPr lang="en-US" dirty="0" smtClean="0"/>
              <a:t>August 13, 2011</a:t>
            </a:r>
            <a:endParaRPr lang="en-US" dirty="0"/>
          </a:p>
        </p:txBody>
      </p:sp>
      <p:sp>
        <p:nvSpPr>
          <p:cNvPr id="27" name="Slide Number Placeholder 26"/>
          <p:cNvSpPr>
            <a:spLocks noGrp="1"/>
          </p:cNvSpPr>
          <p:nvPr>
            <p:ph type="sldNum" sz="quarter" idx="12"/>
          </p:nvPr>
        </p:nvSpPr>
        <p:spPr/>
        <p:txBody>
          <a:bodyPr/>
          <a:lstStyle>
            <a:lvl1pPr>
              <a:defRPr>
                <a:solidFill>
                  <a:schemeClr val="tx1"/>
                </a:solidFill>
              </a:defRPr>
            </a:lvl1pPr>
          </a:lstStyle>
          <a:p>
            <a:fld id="{8654B1D6-5190-4FD7-A388-E147B1659021}"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6260B1C-5396-456F-BA45-AB3FCC8F96B6}" type="datetime1">
              <a:rPr lang="en-US" smtClean="0"/>
              <a:pPr/>
              <a:t>8/11/11</a:t>
            </a:fld>
            <a:endParaRPr lang="en-US" dirty="0"/>
          </a:p>
        </p:txBody>
      </p:sp>
      <p:sp>
        <p:nvSpPr>
          <p:cNvPr id="5" name="Footer Placeholder 4"/>
          <p:cNvSpPr>
            <a:spLocks noGrp="1"/>
          </p:cNvSpPr>
          <p:nvPr>
            <p:ph type="ftr" sz="quarter" idx="11"/>
          </p:nvPr>
        </p:nvSpPr>
        <p:spPr/>
        <p:txBody>
          <a:bodyPr/>
          <a:lstStyle/>
          <a:p>
            <a:r>
              <a:rPr lang="en-US" dirty="0" smtClean="0"/>
              <a:t>August 13, 2011</a:t>
            </a:r>
            <a:endParaRPr lang="en-US" dirty="0"/>
          </a:p>
        </p:txBody>
      </p:sp>
      <p:sp>
        <p:nvSpPr>
          <p:cNvPr id="6" name="Slide Number Placeholder 5"/>
          <p:cNvSpPr>
            <a:spLocks noGrp="1"/>
          </p:cNvSpPr>
          <p:nvPr>
            <p:ph type="sldNum" sz="quarter" idx="12"/>
          </p:nvPr>
        </p:nvSpPr>
        <p:spPr/>
        <p:txBody>
          <a:bodyPr/>
          <a:lstStyle/>
          <a:p>
            <a:fld id="{8654B1D6-5190-4FD7-A388-E147B1659021}"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9AF8D81-211E-456D-ACD2-87453DAF25CF}" type="datetime1">
              <a:rPr lang="en-US" smtClean="0"/>
              <a:pPr/>
              <a:t>8/11/11</a:t>
            </a:fld>
            <a:endParaRPr lang="en-US" dirty="0"/>
          </a:p>
        </p:txBody>
      </p:sp>
      <p:sp>
        <p:nvSpPr>
          <p:cNvPr id="5" name="Footer Placeholder 4"/>
          <p:cNvSpPr>
            <a:spLocks noGrp="1"/>
          </p:cNvSpPr>
          <p:nvPr>
            <p:ph type="ftr" sz="quarter" idx="11"/>
          </p:nvPr>
        </p:nvSpPr>
        <p:spPr/>
        <p:txBody>
          <a:bodyPr/>
          <a:lstStyle/>
          <a:p>
            <a:r>
              <a:rPr lang="en-US" dirty="0" smtClean="0"/>
              <a:t>August 13, 2011</a:t>
            </a:r>
            <a:endParaRPr lang="en-US" dirty="0"/>
          </a:p>
        </p:txBody>
      </p:sp>
      <p:sp>
        <p:nvSpPr>
          <p:cNvPr id="6" name="Slide Number Placeholder 5"/>
          <p:cNvSpPr>
            <a:spLocks noGrp="1"/>
          </p:cNvSpPr>
          <p:nvPr>
            <p:ph type="sldNum" sz="quarter" idx="12"/>
          </p:nvPr>
        </p:nvSpPr>
        <p:spPr/>
        <p:txBody>
          <a:bodyPr/>
          <a:lstStyle/>
          <a:p>
            <a:fld id="{8654B1D6-5190-4FD7-A388-E147B1659021}"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5" name="Right Triangle 24"/>
          <p:cNvSpPr/>
          <p:nvPr userDrawn="1"/>
        </p:nvSpPr>
        <p:spPr>
          <a:xfrm>
            <a:off x="0" y="5791200"/>
            <a:ext cx="4419600" cy="1066800"/>
          </a:xfrm>
          <a:prstGeom prst="rtTriangle">
            <a:avLst/>
          </a:prstGeom>
          <a:solidFill>
            <a:srgbClr val="17375E"/>
          </a:solidFill>
          <a:ln>
            <a:solidFill>
              <a:srgbClr val="17375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51C8E08-352E-4E39-8ABA-E5A79E6B0731}" type="datetime1">
              <a:rPr lang="en-US" smtClean="0"/>
              <a:pPr/>
              <a:t>8/11/11</a:t>
            </a:fld>
            <a:endParaRPr lang="en-US" dirty="0"/>
          </a:p>
        </p:txBody>
      </p:sp>
      <p:sp>
        <p:nvSpPr>
          <p:cNvPr id="5" name="Footer Placeholder 4"/>
          <p:cNvSpPr>
            <a:spLocks noGrp="1"/>
          </p:cNvSpPr>
          <p:nvPr>
            <p:ph type="ftr" sz="quarter" idx="11"/>
          </p:nvPr>
        </p:nvSpPr>
        <p:spPr/>
        <p:txBody>
          <a:bodyPr/>
          <a:lstStyle/>
          <a:p>
            <a:r>
              <a:rPr lang="en-US" dirty="0" smtClean="0"/>
              <a:t>August 13, 2011</a:t>
            </a:r>
            <a:endParaRPr lang="en-US" dirty="0"/>
          </a:p>
        </p:txBody>
      </p:sp>
      <p:sp>
        <p:nvSpPr>
          <p:cNvPr id="6" name="Slide Number Placeholder 5"/>
          <p:cNvSpPr>
            <a:spLocks noGrp="1"/>
          </p:cNvSpPr>
          <p:nvPr>
            <p:ph type="sldNum" sz="quarter" idx="12"/>
          </p:nvPr>
        </p:nvSpPr>
        <p:spPr/>
        <p:txBody>
          <a:bodyPr/>
          <a:lstStyle/>
          <a:p>
            <a:fld id="{8654B1D6-5190-4FD7-A388-E147B1659021}" type="slidenum">
              <a:rPr lang="en-US" smtClean="0"/>
              <a:pPr/>
              <a:t>‹#›</a:t>
            </a:fld>
            <a:endParaRPr lang="en-US" dirty="0"/>
          </a:p>
        </p:txBody>
      </p:sp>
      <p:sp>
        <p:nvSpPr>
          <p:cNvPr id="7" name="Title 6"/>
          <p:cNvSpPr>
            <a:spLocks noGrp="1"/>
          </p:cNvSpPr>
          <p:nvPr>
            <p:ph type="title"/>
          </p:nvPr>
        </p:nvSpPr>
        <p:spPr/>
        <p:txBody>
          <a:bodyPr rtlCol="0"/>
          <a:lstStyle/>
          <a:p>
            <a:r>
              <a:rPr kumimoji="0" lang="en-US" smtClean="0"/>
              <a:t>Click to edit Master title style</a:t>
            </a:r>
            <a:endParaRPr kumimoji="0" lang="en-US"/>
          </a:p>
        </p:txBody>
      </p:sp>
      <p:sp>
        <p:nvSpPr>
          <p:cNvPr id="27" name="Right Triangle 26"/>
          <p:cNvSpPr/>
          <p:nvPr userDrawn="1"/>
        </p:nvSpPr>
        <p:spPr>
          <a:xfrm>
            <a:off x="0" y="5715000"/>
            <a:ext cx="4038600" cy="1143000"/>
          </a:xfrm>
          <a:prstGeom prst="rtTriangle">
            <a:avLst/>
          </a:prstGeom>
          <a:solidFill>
            <a:srgbClr val="FEDB82"/>
          </a:solidFill>
          <a:ln>
            <a:solidFill>
              <a:srgbClr val="FEDB8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ight Triangle 23"/>
          <p:cNvSpPr/>
          <p:nvPr userDrawn="1"/>
        </p:nvSpPr>
        <p:spPr>
          <a:xfrm>
            <a:off x="0" y="6324600"/>
            <a:ext cx="4114800" cy="533400"/>
          </a:xfrm>
          <a:prstGeom prst="rtTriangle">
            <a:avLst/>
          </a:prstGeom>
          <a:solidFill>
            <a:srgbClr val="17375E"/>
          </a:solidFill>
          <a:ln>
            <a:solidFill>
              <a:srgbClr val="17375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B45ACDB-005B-459A-B5EE-D350FEA7E6A8}" type="datetime1">
              <a:rPr lang="en-US" smtClean="0"/>
              <a:pPr/>
              <a:t>8/11/11</a:t>
            </a:fld>
            <a:endParaRPr lang="en-US" dirty="0"/>
          </a:p>
        </p:txBody>
      </p:sp>
      <p:sp>
        <p:nvSpPr>
          <p:cNvPr id="5" name="Footer Placeholder 4"/>
          <p:cNvSpPr>
            <a:spLocks noGrp="1"/>
          </p:cNvSpPr>
          <p:nvPr>
            <p:ph type="ftr" sz="quarter" idx="11"/>
          </p:nvPr>
        </p:nvSpPr>
        <p:spPr/>
        <p:txBody>
          <a:bodyPr/>
          <a:lstStyle/>
          <a:p>
            <a:r>
              <a:rPr lang="en-US" dirty="0" smtClean="0"/>
              <a:t>August 13, 2011</a:t>
            </a:r>
            <a:endParaRPr lang="en-US" dirty="0"/>
          </a:p>
        </p:txBody>
      </p:sp>
      <p:sp>
        <p:nvSpPr>
          <p:cNvPr id="6" name="Slide Number Placeholder 5"/>
          <p:cNvSpPr>
            <a:spLocks noGrp="1"/>
          </p:cNvSpPr>
          <p:nvPr>
            <p:ph type="sldNum" sz="quarter" idx="12"/>
          </p:nvPr>
        </p:nvSpPr>
        <p:spPr/>
        <p:txBody>
          <a:bodyPr/>
          <a:lstStyle/>
          <a:p>
            <a:fld id="{8654B1D6-5190-4FD7-A388-E147B1659021}" type="slidenum">
              <a:rPr lang="en-US" smtClean="0"/>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7D4670E-B3B2-43B4-898B-20B6216DA15C}" type="datetime1">
              <a:rPr lang="en-US" smtClean="0"/>
              <a:pPr/>
              <a:t>8/11/11</a:t>
            </a:fld>
            <a:endParaRPr lang="en-US" dirty="0"/>
          </a:p>
        </p:txBody>
      </p:sp>
      <p:sp>
        <p:nvSpPr>
          <p:cNvPr id="6" name="Footer Placeholder 5"/>
          <p:cNvSpPr>
            <a:spLocks noGrp="1"/>
          </p:cNvSpPr>
          <p:nvPr>
            <p:ph type="ftr" sz="quarter" idx="11"/>
          </p:nvPr>
        </p:nvSpPr>
        <p:spPr/>
        <p:txBody>
          <a:bodyPr/>
          <a:lstStyle/>
          <a:p>
            <a:r>
              <a:rPr lang="en-US" dirty="0" smtClean="0"/>
              <a:t>August 13, 2011</a:t>
            </a:r>
            <a:endParaRPr lang="en-US" dirty="0"/>
          </a:p>
        </p:txBody>
      </p:sp>
      <p:sp>
        <p:nvSpPr>
          <p:cNvPr id="7" name="Slide Number Placeholder 6"/>
          <p:cNvSpPr>
            <a:spLocks noGrp="1"/>
          </p:cNvSpPr>
          <p:nvPr>
            <p:ph type="sldNum" sz="quarter" idx="12"/>
          </p:nvPr>
        </p:nvSpPr>
        <p:spPr/>
        <p:txBody>
          <a:bodyPr/>
          <a:lstStyle/>
          <a:p>
            <a:fld id="{8654B1D6-5190-4FD7-A388-E147B1659021}" type="slidenum">
              <a:rPr lang="en-US" smtClean="0"/>
              <a:pPr/>
              <a:t>‹#›</a:t>
            </a:fld>
            <a:endParaRPr lang="en-US" dirty="0"/>
          </a:p>
        </p:txBody>
      </p:sp>
      <p:sp>
        <p:nvSpPr>
          <p:cNvPr id="8" name="Title 7"/>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CDE311F-695E-4139-9161-800810EAC66F}" type="datetime1">
              <a:rPr lang="en-US" smtClean="0"/>
              <a:pPr/>
              <a:t>8/11/11</a:t>
            </a:fld>
            <a:endParaRPr lang="en-US" dirty="0"/>
          </a:p>
        </p:txBody>
      </p:sp>
      <p:sp>
        <p:nvSpPr>
          <p:cNvPr id="8" name="Footer Placeholder 7"/>
          <p:cNvSpPr>
            <a:spLocks noGrp="1"/>
          </p:cNvSpPr>
          <p:nvPr>
            <p:ph type="ftr" sz="quarter" idx="11"/>
          </p:nvPr>
        </p:nvSpPr>
        <p:spPr/>
        <p:txBody>
          <a:bodyPr/>
          <a:lstStyle/>
          <a:p>
            <a:r>
              <a:rPr lang="en-US" dirty="0" smtClean="0"/>
              <a:t>August 13, 2011</a:t>
            </a:r>
            <a:endParaRPr lang="en-US" dirty="0"/>
          </a:p>
        </p:txBody>
      </p:sp>
      <p:sp>
        <p:nvSpPr>
          <p:cNvPr id="9" name="Slide Number Placeholder 8"/>
          <p:cNvSpPr>
            <a:spLocks noGrp="1"/>
          </p:cNvSpPr>
          <p:nvPr>
            <p:ph type="sldNum" sz="quarter" idx="12"/>
          </p:nvPr>
        </p:nvSpPr>
        <p:spPr/>
        <p:txBody>
          <a:bodyPr/>
          <a:lstStyle/>
          <a:p>
            <a:fld id="{8654B1D6-5190-4FD7-A388-E147B1659021}"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A34859F4-EEF0-41A5-9EC4-FFADCD44D2E8}" type="datetime1">
              <a:rPr lang="en-US" smtClean="0"/>
              <a:pPr/>
              <a:t>8/11/11</a:t>
            </a:fld>
            <a:endParaRPr lang="en-US" dirty="0"/>
          </a:p>
        </p:txBody>
      </p:sp>
      <p:sp>
        <p:nvSpPr>
          <p:cNvPr id="4" name="Footer Placeholder 3"/>
          <p:cNvSpPr>
            <a:spLocks noGrp="1"/>
          </p:cNvSpPr>
          <p:nvPr>
            <p:ph type="ftr" sz="quarter" idx="11"/>
          </p:nvPr>
        </p:nvSpPr>
        <p:spPr/>
        <p:txBody>
          <a:bodyPr/>
          <a:lstStyle/>
          <a:p>
            <a:r>
              <a:rPr lang="en-US" dirty="0" smtClean="0"/>
              <a:t>August 13, 2011</a:t>
            </a:r>
            <a:endParaRPr lang="en-US" dirty="0"/>
          </a:p>
        </p:txBody>
      </p:sp>
      <p:sp>
        <p:nvSpPr>
          <p:cNvPr id="5" name="Slide Number Placeholder 4"/>
          <p:cNvSpPr>
            <a:spLocks noGrp="1"/>
          </p:cNvSpPr>
          <p:nvPr>
            <p:ph type="sldNum" sz="quarter" idx="12"/>
          </p:nvPr>
        </p:nvSpPr>
        <p:spPr/>
        <p:txBody>
          <a:bodyPr/>
          <a:lstStyle/>
          <a:p>
            <a:fld id="{8654B1D6-5190-4FD7-A388-E147B1659021}" type="slidenum">
              <a:rPr lang="en-US" smtClean="0"/>
              <a:pPr/>
              <a:t>‹#›</a:t>
            </a:fld>
            <a:endParaRPr lang="en-US" dirty="0"/>
          </a:p>
        </p:txBody>
      </p:sp>
      <p:sp>
        <p:nvSpPr>
          <p:cNvPr id="6" name="Title 5"/>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63123E-5324-42F4-81FF-42FB05280316}" type="datetime1">
              <a:rPr lang="en-US" smtClean="0"/>
              <a:pPr/>
              <a:t>8/11/11</a:t>
            </a:fld>
            <a:endParaRPr lang="en-US" dirty="0"/>
          </a:p>
        </p:txBody>
      </p:sp>
      <p:sp>
        <p:nvSpPr>
          <p:cNvPr id="3" name="Footer Placeholder 2"/>
          <p:cNvSpPr>
            <a:spLocks noGrp="1"/>
          </p:cNvSpPr>
          <p:nvPr>
            <p:ph type="ftr" sz="quarter" idx="11"/>
          </p:nvPr>
        </p:nvSpPr>
        <p:spPr/>
        <p:txBody>
          <a:bodyPr/>
          <a:lstStyle/>
          <a:p>
            <a:r>
              <a:rPr lang="en-US" dirty="0" smtClean="0"/>
              <a:t>August 13, 2011</a:t>
            </a:r>
            <a:endParaRPr lang="en-US" dirty="0"/>
          </a:p>
        </p:txBody>
      </p:sp>
      <p:sp>
        <p:nvSpPr>
          <p:cNvPr id="4" name="Slide Number Placeholder 3"/>
          <p:cNvSpPr>
            <a:spLocks noGrp="1"/>
          </p:cNvSpPr>
          <p:nvPr>
            <p:ph type="sldNum" sz="quarter" idx="12"/>
          </p:nvPr>
        </p:nvSpPr>
        <p:spPr/>
        <p:txBody>
          <a:bodyPr/>
          <a:lstStyle/>
          <a:p>
            <a:fld id="{8654B1D6-5190-4FD7-A388-E147B1659021}"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73DDA3C4-B416-47B4-9A7F-CD4FF489D918}" type="datetime1">
              <a:rPr lang="en-US" smtClean="0"/>
              <a:pPr/>
              <a:t>8/11/11</a:t>
            </a:fld>
            <a:endParaRPr lang="en-US" dirty="0"/>
          </a:p>
        </p:txBody>
      </p:sp>
      <p:sp>
        <p:nvSpPr>
          <p:cNvPr id="6" name="Footer Placeholder 5"/>
          <p:cNvSpPr>
            <a:spLocks noGrp="1"/>
          </p:cNvSpPr>
          <p:nvPr>
            <p:ph type="ftr" sz="quarter" idx="11"/>
          </p:nvPr>
        </p:nvSpPr>
        <p:spPr/>
        <p:txBody>
          <a:bodyPr/>
          <a:lstStyle/>
          <a:p>
            <a:r>
              <a:rPr lang="en-US" dirty="0" smtClean="0"/>
              <a:t>August 13, 2011</a:t>
            </a:r>
            <a:endParaRPr lang="en-US" dirty="0"/>
          </a:p>
        </p:txBody>
      </p:sp>
      <p:sp>
        <p:nvSpPr>
          <p:cNvPr id="7" name="Slide Number Placeholder 6"/>
          <p:cNvSpPr>
            <a:spLocks noGrp="1"/>
          </p:cNvSpPr>
          <p:nvPr>
            <p:ph type="sldNum" sz="quarter" idx="12"/>
          </p:nvPr>
        </p:nvSpPr>
        <p:spPr/>
        <p:txBody>
          <a:bodyPr/>
          <a:lstStyle/>
          <a:p>
            <a:fld id="{8654B1D6-5190-4FD7-A388-E147B1659021}"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lstStyle>
          <a:p>
            <a:r>
              <a:rPr kumimoji="0" lang="en-US" dirty="0"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lstStyle>
          <a:p>
            <a:fld id="{4332B0AD-9651-4FBA-9AE4-B13F50573EB5}" type="datetime1">
              <a:rPr lang="en-US" smtClean="0"/>
              <a:pPr/>
              <a:t>8/11/11</a:t>
            </a:fld>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lstStyle>
          <a:p>
            <a:r>
              <a:rPr lang="en-US" dirty="0" smtClean="0"/>
              <a:t>August 13, 2011</a:t>
            </a:r>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8654B1D6-5190-4FD7-A388-E147B1659021}" type="slidenum">
              <a:rPr lang="en-US" smtClean="0"/>
              <a:pPr/>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4" Type="http://schemas.openxmlformats.org/officeDocument/2006/relationships/image" Target="../media/image2.jpeg"/><Relationship Id="rId4" Type="http://schemas.openxmlformats.org/officeDocument/2006/relationships/slideLayout" Target="../slideLayouts/slideLayout4.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 Type="http://schemas.openxmlformats.org/officeDocument/2006/relationships/slideLayout" Target="../slideLayouts/slideLayout1.xml"/><Relationship Id="rId6" Type="http://schemas.openxmlformats.org/officeDocument/2006/relationships/slideLayout" Target="../slideLayouts/slideLayout6.xml"/><Relationship Id="rId8" Type="http://schemas.openxmlformats.org/officeDocument/2006/relationships/slideLayout" Target="../slideLayouts/slideLayout8.xml"/><Relationship Id="rId13" Type="http://schemas.openxmlformats.org/officeDocument/2006/relationships/image" Target="../media/image1.jpeg"/><Relationship Id="rId10" Type="http://schemas.openxmlformats.org/officeDocument/2006/relationships/slideLayout" Target="../slideLayouts/slideLayout10.xml"/><Relationship Id="rId5" Type="http://schemas.openxmlformats.org/officeDocument/2006/relationships/slideLayout" Target="../slideLayouts/slideLayout5.xml"/><Relationship Id="rId12" Type="http://schemas.openxmlformats.org/officeDocument/2006/relationships/theme" Target="../theme/theme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lstStyle>
          <a:p>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lstStyle>
          <a:p>
            <a:r>
              <a:rPr lang="en-US" dirty="0" smtClean="0"/>
              <a:t>August 13, 2011</a:t>
            </a:r>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lstStyle>
          <a:p>
            <a:fld id="{8654B1D6-5190-4FD7-A388-E147B1659021}" type="slidenum">
              <a:rPr lang="en-US" smtClean="0"/>
              <a:pPr/>
              <a:t>‹#›</a:t>
            </a:fld>
            <a:endParaRPr lang="en-US" dirty="0"/>
          </a:p>
        </p:txBody>
      </p:sp>
      <p:pic>
        <p:nvPicPr>
          <p:cNvPr id="1026" name="Picture 2" descr="T:\KS Div 2011-2012\Logos\Leap_KansasDivision.jpg"/>
          <p:cNvPicPr>
            <a:picLocks noChangeAspect="1" noChangeArrowheads="1"/>
          </p:cNvPicPr>
          <p:nvPr userDrawn="1"/>
        </p:nvPicPr>
        <p:blipFill>
          <a:blip r:embed="rId14" cstate="print"/>
          <a:srcRect/>
          <a:stretch>
            <a:fillRect/>
          </a:stretch>
        </p:blipFill>
        <p:spPr bwMode="auto">
          <a:xfrm>
            <a:off x="3505200" y="304800"/>
            <a:ext cx="1900237" cy="1195710"/>
          </a:xfrm>
          <a:prstGeom prst="rect">
            <a:avLst/>
          </a:prstGeom>
          <a:noFill/>
        </p:spPr>
      </p:pic>
      <p:sp>
        <p:nvSpPr>
          <p:cNvPr id="19" name="Right Triangle 18"/>
          <p:cNvSpPr/>
          <p:nvPr userDrawn="1"/>
        </p:nvSpPr>
        <p:spPr>
          <a:xfrm>
            <a:off x="0" y="5791200"/>
            <a:ext cx="4419600" cy="1066800"/>
          </a:xfrm>
          <a:prstGeom prst="rtTriangle">
            <a:avLst/>
          </a:prstGeom>
          <a:solidFill>
            <a:srgbClr val="17375E"/>
          </a:solidFill>
          <a:ln>
            <a:solidFill>
              <a:srgbClr val="17375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ight Triangle 19"/>
          <p:cNvSpPr/>
          <p:nvPr userDrawn="1"/>
        </p:nvSpPr>
        <p:spPr>
          <a:xfrm>
            <a:off x="0" y="5715000"/>
            <a:ext cx="4038600" cy="1143000"/>
          </a:xfrm>
          <a:prstGeom prst="rtTriangle">
            <a:avLst/>
          </a:prstGeom>
          <a:solidFill>
            <a:srgbClr val="FED56E"/>
          </a:solidFill>
          <a:ln>
            <a:solidFill>
              <a:srgbClr val="FED56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ight Triangle 20"/>
          <p:cNvSpPr/>
          <p:nvPr userDrawn="1"/>
        </p:nvSpPr>
        <p:spPr>
          <a:xfrm>
            <a:off x="0" y="6324600"/>
            <a:ext cx="4114800" cy="533400"/>
          </a:xfrm>
          <a:prstGeom prst="rtTriangle">
            <a:avLst/>
          </a:prstGeom>
          <a:solidFill>
            <a:srgbClr val="17375E"/>
          </a:solidFill>
          <a:ln>
            <a:solidFill>
              <a:srgbClr val="17375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Membership</a:t>
            </a:r>
            <a:endParaRPr lang="en-US" dirty="0"/>
          </a:p>
        </p:txBody>
      </p:sp>
      <p:sp>
        <p:nvSpPr>
          <p:cNvPr id="3" name="Subtitle 2"/>
          <p:cNvSpPr>
            <a:spLocks noGrp="1"/>
          </p:cNvSpPr>
          <p:nvPr>
            <p:ph type="subTitle" idx="1"/>
          </p:nvPr>
        </p:nvSpPr>
        <p:spPr/>
        <p:txBody>
          <a:bodyPr/>
          <a:lstStyle/>
          <a:p>
            <a:r>
              <a:rPr lang="en-US" dirty="0" smtClean="0"/>
              <a:t>Recruiting &amp; Retaining</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752600"/>
            <a:ext cx="8229600" cy="4525963"/>
          </a:xfrm>
        </p:spPr>
        <p:txBody>
          <a:bodyPr>
            <a:normAutofit/>
          </a:bodyPr>
          <a:lstStyle/>
          <a:p>
            <a:pPr>
              <a:buNone/>
            </a:pPr>
            <a:r>
              <a:rPr lang="en-US" sz="2800" dirty="0" smtClean="0"/>
              <a:t>			        Recruitment</a:t>
            </a:r>
          </a:p>
          <a:p>
            <a:r>
              <a:rPr lang="en-US" sz="2000" dirty="0" smtClean="0"/>
              <a:t>Find Prospects</a:t>
            </a:r>
          </a:p>
          <a:p>
            <a:pPr lvl="1"/>
            <a:r>
              <a:rPr lang="en-US" sz="1600" dirty="0" smtClean="0"/>
              <a:t>Over 4M administrative professionals in U.S. plus .5M in Canada</a:t>
            </a:r>
          </a:p>
          <a:p>
            <a:pPr lvl="1"/>
            <a:r>
              <a:rPr lang="en-US" sz="1600" dirty="0" smtClean="0"/>
              <a:t>Get membership involved in identifying membership</a:t>
            </a:r>
          </a:p>
          <a:p>
            <a:pPr lvl="1"/>
            <a:r>
              <a:rPr lang="en-US" sz="1600" dirty="0" smtClean="0"/>
              <a:t>Contact business directly</a:t>
            </a:r>
          </a:p>
          <a:p>
            <a:pPr lvl="1"/>
            <a:r>
              <a:rPr lang="en-US" sz="1600" dirty="0" smtClean="0"/>
              <a:t>Maintain a prospect list continuously</a:t>
            </a:r>
          </a:p>
          <a:p>
            <a:pPr lvl="1"/>
            <a:endParaRPr lang="en-US" sz="1600" dirty="0" smtClean="0"/>
          </a:p>
          <a:p>
            <a:r>
              <a:rPr lang="en-US" sz="2000" dirty="0" smtClean="0"/>
              <a:t>Contact Prospects: Get them to a chapter meeting!</a:t>
            </a:r>
          </a:p>
          <a:p>
            <a:pPr lvl="1"/>
            <a:r>
              <a:rPr lang="en-US" sz="1600" dirty="0" smtClean="0"/>
              <a:t>Send a letter</a:t>
            </a:r>
          </a:p>
          <a:p>
            <a:pPr lvl="1"/>
            <a:r>
              <a:rPr lang="en-US" sz="1600" dirty="0" smtClean="0"/>
              <a:t>Add to your newsletter mailing list</a:t>
            </a:r>
          </a:p>
          <a:p>
            <a:pPr lvl="1"/>
            <a:r>
              <a:rPr lang="en-US" sz="1600" dirty="0" smtClean="0"/>
              <a:t>Follow up by phone or e-mail</a:t>
            </a:r>
          </a:p>
          <a:p>
            <a:pPr lvl="1"/>
            <a:r>
              <a:rPr lang="en-US" sz="1600" dirty="0" smtClean="0"/>
              <a:t>Handle “No”</a:t>
            </a:r>
          </a:p>
          <a:p>
            <a:pPr lvl="1"/>
            <a:endParaRPr lang="en-US" sz="2000" dirty="0" smtClean="0"/>
          </a:p>
          <a:p>
            <a:pPr lvl="4"/>
            <a:endParaRPr lang="en-US" dirty="0"/>
          </a:p>
        </p:txBody>
      </p:sp>
      <p:sp>
        <p:nvSpPr>
          <p:cNvPr id="4" name="Slide Number Placeholder 3"/>
          <p:cNvSpPr>
            <a:spLocks noGrp="1"/>
          </p:cNvSpPr>
          <p:nvPr>
            <p:ph type="sldNum" sz="quarter" idx="12"/>
          </p:nvPr>
        </p:nvSpPr>
        <p:spPr/>
        <p:txBody>
          <a:bodyPr/>
          <a:lstStyle/>
          <a:p>
            <a:fld id="{8654B1D6-5190-4FD7-A388-E147B1659021}" type="slidenum">
              <a:rPr lang="en-US" smtClean="0"/>
              <a:pPr/>
              <a:t>10</a:t>
            </a:fld>
            <a:endParaRPr lang="en-US" dirty="0"/>
          </a:p>
        </p:txBody>
      </p:sp>
      <p:sp>
        <p:nvSpPr>
          <p:cNvPr id="5" name="Footer Placeholder 4"/>
          <p:cNvSpPr>
            <a:spLocks noGrp="1"/>
          </p:cNvSpPr>
          <p:nvPr>
            <p:ph type="ftr" sz="quarter" idx="11"/>
          </p:nvPr>
        </p:nvSpPr>
        <p:spPr/>
        <p:txBody>
          <a:bodyPr/>
          <a:lstStyle/>
          <a:p>
            <a:r>
              <a:rPr lang="en-US" dirty="0" smtClean="0"/>
              <a:t>August 13, 2011</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828801"/>
            <a:ext cx="8229600" cy="3505200"/>
          </a:xfrm>
        </p:spPr>
        <p:txBody>
          <a:bodyPr/>
          <a:lstStyle/>
          <a:p>
            <a:pPr>
              <a:buNone/>
            </a:pPr>
            <a:r>
              <a:rPr lang="en-US" sz="2800" dirty="0" smtClean="0"/>
              <a:t>			        Recruitment</a:t>
            </a:r>
          </a:p>
          <a:p>
            <a:endParaRPr lang="en-US" sz="2800" dirty="0" smtClean="0"/>
          </a:p>
          <a:p>
            <a:r>
              <a:rPr lang="en-US" sz="2800" dirty="0" smtClean="0"/>
              <a:t>Host Prospects at Meeting</a:t>
            </a:r>
          </a:p>
          <a:p>
            <a:pPr>
              <a:buNone/>
            </a:pPr>
            <a:endParaRPr lang="en-US" sz="2800" dirty="0" smtClean="0"/>
          </a:p>
          <a:p>
            <a:r>
              <a:rPr lang="en-US" sz="2800" dirty="0" smtClean="0"/>
              <a:t>Offer Prospects a membership packet</a:t>
            </a:r>
            <a:endParaRPr lang="en-US" sz="2400" dirty="0" smtClean="0"/>
          </a:p>
          <a:p>
            <a:pPr lvl="1"/>
            <a:endParaRPr lang="en-US" sz="2400" dirty="0" smtClean="0"/>
          </a:p>
        </p:txBody>
      </p:sp>
      <p:sp>
        <p:nvSpPr>
          <p:cNvPr id="4" name="Slide Number Placeholder 3"/>
          <p:cNvSpPr>
            <a:spLocks noGrp="1"/>
          </p:cNvSpPr>
          <p:nvPr>
            <p:ph type="sldNum" sz="quarter" idx="12"/>
          </p:nvPr>
        </p:nvSpPr>
        <p:spPr/>
        <p:txBody>
          <a:bodyPr/>
          <a:lstStyle/>
          <a:p>
            <a:fld id="{8654B1D6-5190-4FD7-A388-E147B1659021}" type="slidenum">
              <a:rPr lang="en-US" smtClean="0"/>
              <a:pPr/>
              <a:t>11</a:t>
            </a:fld>
            <a:endParaRPr lang="en-US" dirty="0"/>
          </a:p>
        </p:txBody>
      </p:sp>
      <p:sp>
        <p:nvSpPr>
          <p:cNvPr id="5" name="Footer Placeholder 4"/>
          <p:cNvSpPr>
            <a:spLocks noGrp="1"/>
          </p:cNvSpPr>
          <p:nvPr>
            <p:ph type="ftr" sz="quarter" idx="11"/>
          </p:nvPr>
        </p:nvSpPr>
        <p:spPr/>
        <p:txBody>
          <a:bodyPr/>
          <a:lstStyle/>
          <a:p>
            <a:r>
              <a:rPr lang="en-US" dirty="0" smtClean="0"/>
              <a:t>August 13, 2011</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828801"/>
            <a:ext cx="8229600" cy="3505200"/>
          </a:xfrm>
        </p:spPr>
        <p:txBody>
          <a:bodyPr/>
          <a:lstStyle/>
          <a:p>
            <a:pPr>
              <a:buNone/>
            </a:pPr>
            <a:r>
              <a:rPr lang="en-US" sz="2800" dirty="0" smtClean="0"/>
              <a:t>			        Recruitment</a:t>
            </a:r>
          </a:p>
          <a:p>
            <a:endParaRPr lang="en-US" sz="2800" dirty="0" smtClean="0"/>
          </a:p>
          <a:p>
            <a:r>
              <a:rPr lang="en-US" sz="2800" dirty="0" smtClean="0"/>
              <a:t>Promote Recruitment Efforts</a:t>
            </a:r>
          </a:p>
          <a:p>
            <a:pPr lvl="1"/>
            <a:r>
              <a:rPr lang="en-US" sz="1600" dirty="0" smtClean="0"/>
              <a:t>Sponsor Award</a:t>
            </a:r>
          </a:p>
          <a:p>
            <a:pPr lvl="1"/>
            <a:r>
              <a:rPr lang="en-US" sz="1600" dirty="0" smtClean="0"/>
              <a:t>Conduct Contests</a:t>
            </a:r>
          </a:p>
          <a:p>
            <a:pPr lvl="1"/>
            <a:r>
              <a:rPr lang="en-US" sz="1600" dirty="0" smtClean="0"/>
              <a:t>Team Competition</a:t>
            </a:r>
          </a:p>
          <a:p>
            <a:pPr lvl="1"/>
            <a:r>
              <a:rPr lang="en-US" sz="1600" dirty="0" smtClean="0"/>
              <a:t>Offer incentives</a:t>
            </a:r>
          </a:p>
          <a:p>
            <a:pPr lvl="2">
              <a:buNone/>
            </a:pPr>
            <a:r>
              <a:rPr lang="en-US" sz="1800" dirty="0" smtClean="0"/>
              <a:t>	</a:t>
            </a:r>
          </a:p>
        </p:txBody>
      </p:sp>
      <p:sp>
        <p:nvSpPr>
          <p:cNvPr id="4" name="Slide Number Placeholder 3"/>
          <p:cNvSpPr>
            <a:spLocks noGrp="1"/>
          </p:cNvSpPr>
          <p:nvPr>
            <p:ph type="sldNum" sz="quarter" idx="12"/>
          </p:nvPr>
        </p:nvSpPr>
        <p:spPr/>
        <p:txBody>
          <a:bodyPr/>
          <a:lstStyle/>
          <a:p>
            <a:fld id="{8654B1D6-5190-4FD7-A388-E147B1659021}" type="slidenum">
              <a:rPr lang="en-US" smtClean="0"/>
              <a:pPr/>
              <a:t>12</a:t>
            </a:fld>
            <a:endParaRPr lang="en-US" dirty="0"/>
          </a:p>
        </p:txBody>
      </p:sp>
      <p:sp>
        <p:nvSpPr>
          <p:cNvPr id="5" name="Footer Placeholder 4"/>
          <p:cNvSpPr>
            <a:spLocks noGrp="1"/>
          </p:cNvSpPr>
          <p:nvPr>
            <p:ph type="ftr" sz="quarter" idx="11"/>
          </p:nvPr>
        </p:nvSpPr>
        <p:spPr/>
        <p:txBody>
          <a:bodyPr/>
          <a:lstStyle/>
          <a:p>
            <a:r>
              <a:rPr lang="en-US" dirty="0" smtClean="0"/>
              <a:t>August 13, 2011</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828800"/>
            <a:ext cx="8229600" cy="4876800"/>
          </a:xfrm>
        </p:spPr>
        <p:txBody>
          <a:bodyPr>
            <a:normAutofit/>
          </a:bodyPr>
          <a:lstStyle/>
          <a:p>
            <a:pPr>
              <a:buNone/>
            </a:pPr>
            <a:r>
              <a:rPr lang="en-US" sz="2800" dirty="0" smtClean="0"/>
              <a:t>			          Retention</a:t>
            </a:r>
          </a:p>
          <a:p>
            <a:endParaRPr lang="en-US" sz="2800" dirty="0" smtClean="0"/>
          </a:p>
          <a:p>
            <a:r>
              <a:rPr lang="en-US" sz="2400" dirty="0" smtClean="0"/>
              <a:t>Signing up new members is only half of the job in membership. Get members involved in the chapter by attending meetings and participating in projects.</a:t>
            </a:r>
          </a:p>
          <a:p>
            <a:endParaRPr lang="en-US" sz="2400" dirty="0" smtClean="0"/>
          </a:p>
          <a:p>
            <a:r>
              <a:rPr lang="en-US" sz="2400" dirty="0" smtClean="0"/>
              <a:t>A new member is not fully recruited into your chapter until she or he has been with the chapter for a full year and renews membership.</a:t>
            </a:r>
          </a:p>
        </p:txBody>
      </p:sp>
      <p:sp>
        <p:nvSpPr>
          <p:cNvPr id="4" name="Slide Number Placeholder 3"/>
          <p:cNvSpPr>
            <a:spLocks noGrp="1"/>
          </p:cNvSpPr>
          <p:nvPr>
            <p:ph type="sldNum" sz="quarter" idx="12"/>
          </p:nvPr>
        </p:nvSpPr>
        <p:spPr/>
        <p:txBody>
          <a:bodyPr/>
          <a:lstStyle/>
          <a:p>
            <a:fld id="{8654B1D6-5190-4FD7-A388-E147B1659021}" type="slidenum">
              <a:rPr lang="en-US" smtClean="0"/>
              <a:pPr/>
              <a:t>13</a:t>
            </a:fld>
            <a:endParaRPr lang="en-US" dirty="0"/>
          </a:p>
        </p:txBody>
      </p:sp>
      <p:sp>
        <p:nvSpPr>
          <p:cNvPr id="5" name="Footer Placeholder 4"/>
          <p:cNvSpPr>
            <a:spLocks noGrp="1"/>
          </p:cNvSpPr>
          <p:nvPr>
            <p:ph type="ftr" sz="quarter" idx="11"/>
          </p:nvPr>
        </p:nvSpPr>
        <p:spPr/>
        <p:txBody>
          <a:bodyPr/>
          <a:lstStyle/>
          <a:p>
            <a:r>
              <a:rPr lang="en-US" dirty="0" smtClean="0"/>
              <a:t>August 13, 2011</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828800"/>
            <a:ext cx="8229600" cy="3124200"/>
          </a:xfrm>
        </p:spPr>
        <p:txBody>
          <a:bodyPr>
            <a:normAutofit/>
          </a:bodyPr>
          <a:lstStyle/>
          <a:p>
            <a:pPr>
              <a:buNone/>
            </a:pPr>
            <a:r>
              <a:rPr lang="en-US" sz="2800" dirty="0" smtClean="0"/>
              <a:t>			          Retention</a:t>
            </a:r>
          </a:p>
          <a:p>
            <a:r>
              <a:rPr lang="en-US" sz="2400" dirty="0" smtClean="0"/>
              <a:t>Provide Quality </a:t>
            </a:r>
          </a:p>
          <a:p>
            <a:pPr lvl="2"/>
            <a:r>
              <a:rPr lang="en-US" sz="2400" dirty="0" smtClean="0"/>
              <a:t>Good Programs and Speakers</a:t>
            </a:r>
          </a:p>
          <a:p>
            <a:pPr lvl="2"/>
            <a:r>
              <a:rPr lang="en-US" sz="2400" dirty="0" smtClean="0"/>
              <a:t>Professionally Run Meetings	</a:t>
            </a:r>
          </a:p>
          <a:p>
            <a:pPr lvl="2"/>
            <a:r>
              <a:rPr lang="en-US" sz="2400" dirty="0" smtClean="0"/>
              <a:t>Hospitality at Meetings</a:t>
            </a:r>
          </a:p>
          <a:p>
            <a:pPr lvl="2"/>
            <a:r>
              <a:rPr lang="en-US" sz="2400" dirty="0" smtClean="0"/>
              <a:t>Regular Newsletter</a:t>
            </a:r>
          </a:p>
        </p:txBody>
      </p:sp>
      <p:sp>
        <p:nvSpPr>
          <p:cNvPr id="4" name="Slide Number Placeholder 3"/>
          <p:cNvSpPr>
            <a:spLocks noGrp="1"/>
          </p:cNvSpPr>
          <p:nvPr>
            <p:ph type="sldNum" sz="quarter" idx="12"/>
          </p:nvPr>
        </p:nvSpPr>
        <p:spPr/>
        <p:txBody>
          <a:bodyPr/>
          <a:lstStyle/>
          <a:p>
            <a:fld id="{8654B1D6-5190-4FD7-A388-E147B1659021}" type="slidenum">
              <a:rPr lang="en-US" smtClean="0"/>
              <a:pPr/>
              <a:t>14</a:t>
            </a:fld>
            <a:endParaRPr lang="en-US" dirty="0"/>
          </a:p>
        </p:txBody>
      </p:sp>
      <p:sp>
        <p:nvSpPr>
          <p:cNvPr id="5" name="Footer Placeholder 4"/>
          <p:cNvSpPr>
            <a:spLocks noGrp="1"/>
          </p:cNvSpPr>
          <p:nvPr>
            <p:ph type="ftr" sz="quarter" idx="11"/>
          </p:nvPr>
        </p:nvSpPr>
        <p:spPr/>
        <p:txBody>
          <a:bodyPr/>
          <a:lstStyle/>
          <a:p>
            <a:r>
              <a:rPr lang="en-US" dirty="0" smtClean="0"/>
              <a:t>August 13, 2011</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2590800"/>
            <a:ext cx="8229600" cy="4648200"/>
          </a:xfrm>
        </p:spPr>
        <p:txBody>
          <a:bodyPr>
            <a:normAutofit/>
          </a:bodyPr>
          <a:lstStyle/>
          <a:p>
            <a:pPr>
              <a:buNone/>
            </a:pPr>
            <a:r>
              <a:rPr lang="en-US" sz="2800" dirty="0" smtClean="0"/>
              <a:t>			          Retention</a:t>
            </a:r>
          </a:p>
          <a:p>
            <a:r>
              <a:rPr lang="en-US" sz="2400" dirty="0" smtClean="0"/>
              <a:t>Orient and Introduce New Members</a:t>
            </a:r>
          </a:p>
          <a:p>
            <a:pPr lvl="2"/>
            <a:r>
              <a:rPr lang="en-US" sz="1800" dirty="0" smtClean="0"/>
              <a:t>Process their application promptly</a:t>
            </a:r>
          </a:p>
          <a:p>
            <a:pPr lvl="2"/>
            <a:r>
              <a:rPr lang="en-US" sz="1800" dirty="0" smtClean="0"/>
              <a:t>Introduce the new member to the chapter</a:t>
            </a:r>
          </a:p>
          <a:p>
            <a:pPr lvl="2"/>
            <a:r>
              <a:rPr lang="en-US" sz="1800" dirty="0" smtClean="0"/>
              <a:t>Give an Orientation</a:t>
            </a:r>
          </a:p>
          <a:p>
            <a:pPr lvl="2">
              <a:buNone/>
            </a:pPr>
            <a:endParaRPr lang="en-US" sz="1800" dirty="0" smtClean="0"/>
          </a:p>
          <a:p>
            <a:pPr lvl="2"/>
            <a:endParaRPr lang="en-US" sz="1800" dirty="0" smtClean="0"/>
          </a:p>
        </p:txBody>
      </p:sp>
      <p:sp>
        <p:nvSpPr>
          <p:cNvPr id="4" name="Slide Number Placeholder 3"/>
          <p:cNvSpPr>
            <a:spLocks noGrp="1"/>
          </p:cNvSpPr>
          <p:nvPr>
            <p:ph type="sldNum" sz="quarter" idx="12"/>
          </p:nvPr>
        </p:nvSpPr>
        <p:spPr/>
        <p:txBody>
          <a:bodyPr/>
          <a:lstStyle/>
          <a:p>
            <a:fld id="{8654B1D6-5190-4FD7-A388-E147B1659021}" type="slidenum">
              <a:rPr lang="en-US" smtClean="0"/>
              <a:pPr/>
              <a:t>15</a:t>
            </a:fld>
            <a:endParaRPr lang="en-US" dirty="0"/>
          </a:p>
        </p:txBody>
      </p:sp>
      <p:sp>
        <p:nvSpPr>
          <p:cNvPr id="5" name="Footer Placeholder 4"/>
          <p:cNvSpPr>
            <a:spLocks noGrp="1"/>
          </p:cNvSpPr>
          <p:nvPr>
            <p:ph type="ftr" sz="quarter" idx="11"/>
          </p:nvPr>
        </p:nvSpPr>
        <p:spPr/>
        <p:txBody>
          <a:bodyPr/>
          <a:lstStyle/>
          <a:p>
            <a:r>
              <a:rPr lang="en-US" dirty="0" smtClean="0"/>
              <a:t>August 13, 2011</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828800"/>
            <a:ext cx="8229600" cy="4648200"/>
          </a:xfrm>
        </p:spPr>
        <p:txBody>
          <a:bodyPr>
            <a:normAutofit/>
          </a:bodyPr>
          <a:lstStyle/>
          <a:p>
            <a:pPr>
              <a:buNone/>
            </a:pPr>
            <a:r>
              <a:rPr lang="en-US" sz="2800" dirty="0" smtClean="0"/>
              <a:t>			          Retention</a:t>
            </a:r>
          </a:p>
          <a:p>
            <a:r>
              <a:rPr lang="en-US" sz="2400" dirty="0" smtClean="0"/>
              <a:t>Promote Member Involvement</a:t>
            </a:r>
          </a:p>
          <a:p>
            <a:pPr lvl="2"/>
            <a:r>
              <a:rPr lang="en-US" sz="1800" dirty="0" smtClean="0"/>
              <a:t>Effective Committees</a:t>
            </a:r>
          </a:p>
          <a:p>
            <a:pPr lvl="2"/>
            <a:r>
              <a:rPr lang="en-US" sz="1800" dirty="0" smtClean="0"/>
              <a:t>Ask Members to get involved</a:t>
            </a:r>
          </a:p>
          <a:p>
            <a:pPr lvl="2"/>
            <a:r>
              <a:rPr lang="en-US" sz="1800" dirty="0" smtClean="0"/>
              <a:t>Interest Finder</a:t>
            </a:r>
          </a:p>
          <a:p>
            <a:pPr lvl="2"/>
            <a:r>
              <a:rPr lang="en-US" sz="1800" dirty="0" smtClean="0"/>
              <a:t>Newsletter Articles</a:t>
            </a:r>
          </a:p>
          <a:p>
            <a:pPr lvl="2"/>
            <a:r>
              <a:rPr lang="en-US" sz="1800" dirty="0" smtClean="0"/>
              <a:t>Groom Leaders (Succession Planning)</a:t>
            </a:r>
          </a:p>
          <a:p>
            <a:pPr lvl="2"/>
            <a:r>
              <a:rPr lang="en-US" sz="1800" dirty="0" smtClean="0"/>
              <a:t>Mentoring</a:t>
            </a:r>
          </a:p>
          <a:p>
            <a:pPr lvl="2"/>
            <a:endParaRPr lang="en-US" sz="1800" dirty="0" smtClean="0"/>
          </a:p>
          <a:p>
            <a:pPr lvl="2"/>
            <a:endParaRPr lang="en-US" sz="1800" dirty="0" smtClean="0"/>
          </a:p>
        </p:txBody>
      </p:sp>
      <p:sp>
        <p:nvSpPr>
          <p:cNvPr id="4" name="Slide Number Placeholder 3"/>
          <p:cNvSpPr>
            <a:spLocks noGrp="1"/>
          </p:cNvSpPr>
          <p:nvPr>
            <p:ph type="sldNum" sz="quarter" idx="12"/>
          </p:nvPr>
        </p:nvSpPr>
        <p:spPr/>
        <p:txBody>
          <a:bodyPr/>
          <a:lstStyle/>
          <a:p>
            <a:fld id="{8654B1D6-5190-4FD7-A388-E147B1659021}" type="slidenum">
              <a:rPr lang="en-US" smtClean="0"/>
              <a:pPr/>
              <a:t>16</a:t>
            </a:fld>
            <a:endParaRPr lang="en-US" dirty="0"/>
          </a:p>
        </p:txBody>
      </p:sp>
      <p:sp>
        <p:nvSpPr>
          <p:cNvPr id="5" name="Footer Placeholder 4"/>
          <p:cNvSpPr>
            <a:spLocks noGrp="1"/>
          </p:cNvSpPr>
          <p:nvPr>
            <p:ph type="ftr" sz="quarter" idx="11"/>
          </p:nvPr>
        </p:nvSpPr>
        <p:spPr/>
        <p:txBody>
          <a:bodyPr/>
          <a:lstStyle/>
          <a:p>
            <a:r>
              <a:rPr lang="en-US" dirty="0" smtClean="0"/>
              <a:t>August 13, 2011</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828800"/>
            <a:ext cx="8229600" cy="4648200"/>
          </a:xfrm>
        </p:spPr>
        <p:txBody>
          <a:bodyPr>
            <a:normAutofit/>
          </a:bodyPr>
          <a:lstStyle/>
          <a:p>
            <a:pPr>
              <a:buNone/>
            </a:pPr>
            <a:r>
              <a:rPr lang="en-US" sz="2800" dirty="0" smtClean="0"/>
              <a:t>			          Retention</a:t>
            </a:r>
          </a:p>
          <a:p>
            <a:r>
              <a:rPr lang="en-US" sz="2400" dirty="0" smtClean="0"/>
              <a:t>Communicate with Your Members</a:t>
            </a:r>
          </a:p>
          <a:p>
            <a:pPr lvl="2"/>
            <a:r>
              <a:rPr lang="en-US" sz="1800" dirty="0" smtClean="0"/>
              <a:t>Telephone tree or e-mail address books</a:t>
            </a:r>
          </a:p>
          <a:p>
            <a:pPr lvl="2"/>
            <a:r>
              <a:rPr lang="en-US" sz="1800" dirty="0" smtClean="0"/>
              <a:t>Conduct Member survey</a:t>
            </a:r>
          </a:p>
          <a:p>
            <a:endParaRPr lang="en-US" sz="2400" dirty="0" smtClean="0"/>
          </a:p>
          <a:p>
            <a:r>
              <a:rPr lang="en-US" sz="2400" dirty="0" smtClean="0"/>
              <a:t>Encourage Attendance</a:t>
            </a:r>
          </a:p>
          <a:p>
            <a:pPr lvl="2"/>
            <a:r>
              <a:rPr lang="en-US" sz="1800" dirty="0" smtClean="0"/>
              <a:t>Telephone tree or e-mail</a:t>
            </a:r>
          </a:p>
          <a:p>
            <a:pPr lvl="2"/>
            <a:r>
              <a:rPr lang="en-US" sz="1800" dirty="0" smtClean="0"/>
              <a:t>Door prizes</a:t>
            </a:r>
          </a:p>
          <a:p>
            <a:pPr lvl="2"/>
            <a:r>
              <a:rPr lang="en-US" sz="1800" dirty="0" smtClean="0"/>
              <a:t>Attendance contests</a:t>
            </a:r>
          </a:p>
          <a:p>
            <a:pPr lvl="2">
              <a:buNone/>
            </a:pPr>
            <a:endParaRPr lang="en-US" sz="1800" dirty="0" smtClean="0"/>
          </a:p>
          <a:p>
            <a:pPr lvl="2"/>
            <a:endParaRPr lang="en-US" sz="1800" dirty="0" smtClean="0"/>
          </a:p>
        </p:txBody>
      </p:sp>
      <p:sp>
        <p:nvSpPr>
          <p:cNvPr id="4" name="Slide Number Placeholder 3"/>
          <p:cNvSpPr>
            <a:spLocks noGrp="1"/>
          </p:cNvSpPr>
          <p:nvPr>
            <p:ph type="sldNum" sz="quarter" idx="12"/>
          </p:nvPr>
        </p:nvSpPr>
        <p:spPr/>
        <p:txBody>
          <a:bodyPr/>
          <a:lstStyle/>
          <a:p>
            <a:fld id="{8654B1D6-5190-4FD7-A388-E147B1659021}" type="slidenum">
              <a:rPr lang="en-US" smtClean="0"/>
              <a:pPr/>
              <a:t>17</a:t>
            </a:fld>
            <a:endParaRPr lang="en-US" dirty="0"/>
          </a:p>
        </p:txBody>
      </p:sp>
      <p:sp>
        <p:nvSpPr>
          <p:cNvPr id="5" name="Footer Placeholder 4"/>
          <p:cNvSpPr>
            <a:spLocks noGrp="1"/>
          </p:cNvSpPr>
          <p:nvPr>
            <p:ph type="ftr" sz="quarter" idx="11"/>
          </p:nvPr>
        </p:nvSpPr>
        <p:spPr/>
        <p:txBody>
          <a:bodyPr/>
          <a:lstStyle/>
          <a:p>
            <a:r>
              <a:rPr lang="en-US" dirty="0" smtClean="0"/>
              <a:t>August 13, 2011</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752600"/>
            <a:ext cx="8229600" cy="4648200"/>
          </a:xfrm>
        </p:spPr>
        <p:txBody>
          <a:bodyPr>
            <a:normAutofit/>
          </a:bodyPr>
          <a:lstStyle/>
          <a:p>
            <a:pPr>
              <a:buNone/>
            </a:pPr>
            <a:r>
              <a:rPr lang="en-US" sz="2800" dirty="0" smtClean="0"/>
              <a:t>			          Retention</a:t>
            </a:r>
          </a:p>
          <a:p>
            <a:pPr>
              <a:buNone/>
            </a:pPr>
            <a:endParaRPr lang="en-US" sz="1200" dirty="0" smtClean="0"/>
          </a:p>
          <a:p>
            <a:r>
              <a:rPr lang="en-US" sz="2400" dirty="0" smtClean="0"/>
              <a:t>Recognition</a:t>
            </a:r>
          </a:p>
          <a:p>
            <a:pPr lvl="2"/>
            <a:r>
              <a:rPr lang="en-US" sz="1800" dirty="0" smtClean="0"/>
              <a:t>Awards and certificates</a:t>
            </a:r>
          </a:p>
          <a:p>
            <a:pPr lvl="2"/>
            <a:r>
              <a:rPr lang="en-US" sz="1800" dirty="0" smtClean="0"/>
              <a:t>Thank-you notices in the newsletter</a:t>
            </a:r>
          </a:p>
          <a:p>
            <a:pPr lvl="2"/>
            <a:r>
              <a:rPr lang="en-US" sz="1800" dirty="0" smtClean="0"/>
              <a:t>Letters to employers</a:t>
            </a:r>
          </a:p>
          <a:p>
            <a:endParaRPr lang="en-US" sz="1600" dirty="0" smtClean="0"/>
          </a:p>
          <a:p>
            <a:r>
              <a:rPr lang="en-US" sz="2400" dirty="0" smtClean="0"/>
              <a:t>Boost Renewals</a:t>
            </a:r>
          </a:p>
          <a:p>
            <a:pPr lvl="2"/>
            <a:r>
              <a:rPr lang="en-US" sz="1800" dirty="0" smtClean="0"/>
              <a:t>Send letter near renewal date</a:t>
            </a:r>
          </a:p>
          <a:p>
            <a:pPr lvl="4"/>
            <a:r>
              <a:rPr lang="en-US" sz="1500" dirty="0" smtClean="0"/>
              <a:t>Include a summary of the year’s accomplishments and the benefits which IAAP is providing.</a:t>
            </a:r>
          </a:p>
          <a:p>
            <a:pPr lvl="4"/>
            <a:r>
              <a:rPr lang="en-US" sz="1500" dirty="0" smtClean="0"/>
              <a:t>Include an appeal to the member to renew</a:t>
            </a:r>
          </a:p>
          <a:p>
            <a:pPr lvl="2">
              <a:buNone/>
            </a:pPr>
            <a:endParaRPr lang="en-US" sz="1800" dirty="0" smtClean="0"/>
          </a:p>
          <a:p>
            <a:pPr lvl="2"/>
            <a:endParaRPr lang="en-US" sz="1800" dirty="0" smtClean="0"/>
          </a:p>
        </p:txBody>
      </p:sp>
      <p:sp>
        <p:nvSpPr>
          <p:cNvPr id="4" name="Slide Number Placeholder 3"/>
          <p:cNvSpPr>
            <a:spLocks noGrp="1"/>
          </p:cNvSpPr>
          <p:nvPr>
            <p:ph type="sldNum" sz="quarter" idx="12"/>
          </p:nvPr>
        </p:nvSpPr>
        <p:spPr/>
        <p:txBody>
          <a:bodyPr/>
          <a:lstStyle/>
          <a:p>
            <a:fld id="{8654B1D6-5190-4FD7-A388-E147B1659021}" type="slidenum">
              <a:rPr lang="en-US" smtClean="0"/>
              <a:pPr/>
              <a:t>18</a:t>
            </a:fld>
            <a:endParaRPr lang="en-US" dirty="0"/>
          </a:p>
        </p:txBody>
      </p:sp>
      <p:sp>
        <p:nvSpPr>
          <p:cNvPr id="5" name="Footer Placeholder 4"/>
          <p:cNvSpPr>
            <a:spLocks noGrp="1"/>
          </p:cNvSpPr>
          <p:nvPr>
            <p:ph type="ftr" sz="quarter" idx="11"/>
          </p:nvPr>
        </p:nvSpPr>
        <p:spPr/>
        <p:txBody>
          <a:bodyPr/>
          <a:lstStyle/>
          <a:p>
            <a:r>
              <a:rPr lang="en-US" dirty="0" smtClean="0"/>
              <a:t>August 13, 2011</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752600"/>
            <a:ext cx="8229600" cy="4648200"/>
          </a:xfrm>
        </p:spPr>
        <p:txBody>
          <a:bodyPr>
            <a:normAutofit fontScale="70000" lnSpcReduction="20000"/>
          </a:bodyPr>
          <a:lstStyle/>
          <a:p>
            <a:pPr marL="0" indent="0" algn="ctr">
              <a:buNone/>
            </a:pPr>
            <a:r>
              <a:rPr lang="en-US" sz="2800" dirty="0" smtClean="0"/>
              <a:t>	</a:t>
            </a:r>
            <a:r>
              <a:rPr lang="en-US" sz="3600" b="1" dirty="0" smtClean="0">
                <a:cs typeface="Arial" pitchFamily="34" charset="0"/>
              </a:rPr>
              <a:t>MEMBERSHIP RETENTION</a:t>
            </a:r>
          </a:p>
          <a:p>
            <a:pPr marL="0" indent="0" algn="ctr">
              <a:buNone/>
            </a:pPr>
            <a:r>
              <a:rPr lang="en-US" sz="3600" b="1" dirty="0" smtClean="0">
                <a:cs typeface="Arial" pitchFamily="34" charset="0"/>
              </a:rPr>
              <a:t>CHAPTER DISCUSSION QUESTIONS</a:t>
            </a:r>
          </a:p>
          <a:p>
            <a:pPr>
              <a:lnSpc>
                <a:spcPct val="150000"/>
              </a:lnSpc>
              <a:buNone/>
            </a:pPr>
            <a:endParaRPr lang="en-US" sz="2400" dirty="0" smtClean="0">
              <a:cs typeface="Arial" pitchFamily="34" charset="0"/>
            </a:endParaRPr>
          </a:p>
          <a:p>
            <a:pPr>
              <a:lnSpc>
                <a:spcPct val="150000"/>
              </a:lnSpc>
            </a:pPr>
            <a:r>
              <a:rPr lang="en-US" sz="2800" dirty="0" smtClean="0">
                <a:cs typeface="Arial" pitchFamily="34" charset="0"/>
              </a:rPr>
              <a:t>Membership Retention, properly evaluated, is a key indicator of how well your chapter is responding to the changes in the world that affect your members. By discussing and answering the discussion questions (in handout), you’ll see how your chapter can improve its handling of a member’s most important decision:  whether to renew or not to renew.</a:t>
            </a:r>
          </a:p>
          <a:p>
            <a:pPr>
              <a:lnSpc>
                <a:spcPct val="150000"/>
              </a:lnSpc>
              <a:buNone/>
            </a:pPr>
            <a:r>
              <a:rPr lang="en-US" sz="2400" dirty="0" smtClean="0">
                <a:cs typeface="Arial" pitchFamily="34" charset="0"/>
              </a:rPr>
              <a:t>		</a:t>
            </a:r>
          </a:p>
          <a:p>
            <a:pPr lvl="2">
              <a:buNone/>
            </a:pPr>
            <a:endParaRPr lang="en-US" sz="1800" dirty="0" smtClean="0"/>
          </a:p>
          <a:p>
            <a:pPr lvl="2"/>
            <a:endParaRPr lang="en-US" sz="1800" dirty="0" smtClean="0"/>
          </a:p>
        </p:txBody>
      </p:sp>
      <p:sp>
        <p:nvSpPr>
          <p:cNvPr id="4" name="Slide Number Placeholder 3"/>
          <p:cNvSpPr>
            <a:spLocks noGrp="1"/>
          </p:cNvSpPr>
          <p:nvPr>
            <p:ph type="sldNum" sz="quarter" idx="12"/>
          </p:nvPr>
        </p:nvSpPr>
        <p:spPr/>
        <p:txBody>
          <a:bodyPr/>
          <a:lstStyle/>
          <a:p>
            <a:fld id="{8654B1D6-5190-4FD7-A388-E147B1659021}" type="slidenum">
              <a:rPr lang="en-US" smtClean="0"/>
              <a:pPr/>
              <a:t>19</a:t>
            </a:fld>
            <a:endParaRPr lang="en-US" dirty="0"/>
          </a:p>
        </p:txBody>
      </p:sp>
      <p:sp>
        <p:nvSpPr>
          <p:cNvPr id="5" name="Footer Placeholder 4"/>
          <p:cNvSpPr>
            <a:spLocks noGrp="1"/>
          </p:cNvSpPr>
          <p:nvPr>
            <p:ph type="ftr" sz="quarter" idx="11"/>
          </p:nvPr>
        </p:nvSpPr>
        <p:spPr/>
        <p:txBody>
          <a:bodyPr/>
          <a:lstStyle/>
          <a:p>
            <a:r>
              <a:rPr lang="en-US" dirty="0" smtClean="0"/>
              <a:t>August 13, 2011</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81200"/>
            <a:ext cx="8229600" cy="4525963"/>
          </a:xfrm>
        </p:spPr>
        <p:txBody>
          <a:bodyPr/>
          <a:lstStyle/>
          <a:p>
            <a:r>
              <a:rPr lang="en-US" dirty="0" smtClean="0"/>
              <a:t>Membership: without it your chapter is nothing</a:t>
            </a:r>
          </a:p>
          <a:p>
            <a:endParaRPr lang="en-US" dirty="0" smtClean="0"/>
          </a:p>
          <a:p>
            <a:r>
              <a:rPr lang="en-US" dirty="0" smtClean="0"/>
              <a:t>All chapters need active, involved members</a:t>
            </a:r>
          </a:p>
          <a:p>
            <a:endParaRPr lang="en-US" dirty="0" smtClean="0"/>
          </a:p>
          <a:p>
            <a:r>
              <a:rPr lang="en-US" dirty="0" smtClean="0"/>
              <a:t>Treat members as customers</a:t>
            </a:r>
          </a:p>
          <a:p>
            <a:endParaRPr lang="en-US" dirty="0" smtClean="0"/>
          </a:p>
          <a:p>
            <a:r>
              <a:rPr lang="en-US" dirty="0" smtClean="0"/>
              <a:t>On-going membership program is a necessity</a:t>
            </a:r>
          </a:p>
          <a:p>
            <a:pPr lvl="4"/>
            <a:endParaRPr lang="en-US" dirty="0"/>
          </a:p>
        </p:txBody>
      </p:sp>
      <p:sp>
        <p:nvSpPr>
          <p:cNvPr id="4" name="Slide Number Placeholder 3"/>
          <p:cNvSpPr>
            <a:spLocks noGrp="1"/>
          </p:cNvSpPr>
          <p:nvPr>
            <p:ph type="sldNum" sz="quarter" idx="12"/>
          </p:nvPr>
        </p:nvSpPr>
        <p:spPr/>
        <p:txBody>
          <a:bodyPr/>
          <a:lstStyle/>
          <a:p>
            <a:fld id="{8654B1D6-5190-4FD7-A388-E147B1659021}" type="slidenum">
              <a:rPr lang="en-US" smtClean="0"/>
              <a:pPr/>
              <a:t>2</a:t>
            </a:fld>
            <a:endParaRPr lang="en-US" dirty="0"/>
          </a:p>
        </p:txBody>
      </p:sp>
      <p:sp>
        <p:nvSpPr>
          <p:cNvPr id="5" name="Footer Placeholder 4"/>
          <p:cNvSpPr>
            <a:spLocks noGrp="1"/>
          </p:cNvSpPr>
          <p:nvPr>
            <p:ph type="ftr" sz="quarter" idx="11"/>
          </p:nvPr>
        </p:nvSpPr>
        <p:spPr/>
        <p:txBody>
          <a:bodyPr/>
          <a:lstStyle/>
          <a:p>
            <a:r>
              <a:rPr lang="en-US" dirty="0" smtClean="0"/>
              <a:t>August 13, 2011</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752600"/>
            <a:ext cx="8229600" cy="4191000"/>
          </a:xfrm>
        </p:spPr>
        <p:txBody>
          <a:bodyPr>
            <a:noAutofit/>
          </a:bodyPr>
          <a:lstStyle/>
          <a:p>
            <a:pPr algn="ctr">
              <a:buNone/>
            </a:pPr>
            <a:endParaRPr lang="en-US" sz="4800" b="1" dirty="0" smtClean="0"/>
          </a:p>
          <a:p>
            <a:pPr algn="ctr">
              <a:buNone/>
            </a:pPr>
            <a:r>
              <a:rPr lang="en-US" sz="3429" b="1" dirty="0" smtClean="0">
                <a:solidFill>
                  <a:srgbClr val="376092"/>
                </a:solidFill>
              </a:rPr>
              <a:t>QUESTIONS?</a:t>
            </a:r>
          </a:p>
          <a:p>
            <a:pPr algn="ctr">
              <a:buNone/>
            </a:pPr>
            <a:endParaRPr lang="en-US" sz="3429" b="1" dirty="0" smtClean="0">
              <a:solidFill>
                <a:srgbClr val="376092"/>
              </a:solidFill>
            </a:endParaRPr>
          </a:p>
          <a:p>
            <a:pPr algn="ctr">
              <a:buNone/>
            </a:pPr>
            <a:endParaRPr lang="en-US" sz="3429" b="1" dirty="0" smtClean="0">
              <a:solidFill>
                <a:srgbClr val="376092"/>
              </a:solidFill>
            </a:endParaRPr>
          </a:p>
          <a:p>
            <a:pPr algn="ctr">
              <a:buNone/>
            </a:pPr>
            <a:r>
              <a:rPr lang="en-US" sz="3429" b="1" dirty="0" smtClean="0">
                <a:solidFill>
                  <a:srgbClr val="376092"/>
                </a:solidFill>
              </a:rPr>
              <a:t>COMMENTS?</a:t>
            </a:r>
          </a:p>
          <a:p>
            <a:pPr algn="ctr">
              <a:buNone/>
            </a:pPr>
            <a:endParaRPr lang="en-US" sz="3429" b="1" dirty="0" smtClean="0">
              <a:solidFill>
                <a:srgbClr val="376092"/>
              </a:solidFill>
            </a:endParaRPr>
          </a:p>
          <a:p>
            <a:pPr algn="ctr">
              <a:buNone/>
            </a:pPr>
            <a:endParaRPr lang="en-US" sz="3429" b="1" dirty="0" smtClean="0">
              <a:solidFill>
                <a:srgbClr val="376092"/>
              </a:solidFill>
            </a:endParaRPr>
          </a:p>
          <a:p>
            <a:pPr lvl="1">
              <a:lnSpc>
                <a:spcPct val="170000"/>
              </a:lnSpc>
              <a:buNone/>
            </a:pPr>
            <a:endParaRPr lang="en-US" sz="3429" b="1" dirty="0" smtClean="0">
              <a:solidFill>
                <a:srgbClr val="376092"/>
              </a:solidFill>
            </a:endParaRPr>
          </a:p>
          <a:p>
            <a:pPr lvl="1">
              <a:lnSpc>
                <a:spcPct val="170000"/>
              </a:lnSpc>
              <a:buNone/>
            </a:pPr>
            <a:endParaRPr lang="en-US" sz="3200" dirty="0" smtClean="0"/>
          </a:p>
          <a:p>
            <a:endParaRPr lang="en-US" sz="2400" dirty="0" smtClean="0"/>
          </a:p>
          <a:p>
            <a:pPr>
              <a:buNone/>
            </a:pPr>
            <a:endParaRPr lang="en-US" sz="2000" dirty="0" smtClean="0"/>
          </a:p>
          <a:p>
            <a:pPr>
              <a:lnSpc>
                <a:spcPct val="150000"/>
              </a:lnSpc>
              <a:buNone/>
            </a:pPr>
            <a:r>
              <a:rPr lang="en-US" sz="2400" dirty="0" smtClean="0">
                <a:cs typeface="Arial" pitchFamily="34" charset="0"/>
              </a:rPr>
              <a:t>		</a:t>
            </a:r>
          </a:p>
          <a:p>
            <a:pPr lvl="2">
              <a:buNone/>
            </a:pPr>
            <a:endParaRPr lang="en-US" sz="1800" dirty="0" smtClean="0"/>
          </a:p>
          <a:p>
            <a:pPr lvl="2"/>
            <a:endParaRPr lang="en-US" sz="1800" dirty="0" smtClean="0"/>
          </a:p>
        </p:txBody>
      </p:sp>
      <p:sp>
        <p:nvSpPr>
          <p:cNvPr id="4" name="Slide Number Placeholder 3"/>
          <p:cNvSpPr>
            <a:spLocks noGrp="1"/>
          </p:cNvSpPr>
          <p:nvPr>
            <p:ph type="sldNum" sz="quarter" idx="12"/>
          </p:nvPr>
        </p:nvSpPr>
        <p:spPr/>
        <p:txBody>
          <a:bodyPr/>
          <a:lstStyle/>
          <a:p>
            <a:fld id="{8654B1D6-5190-4FD7-A388-E147B1659021}" type="slidenum">
              <a:rPr lang="en-US" smtClean="0"/>
              <a:pPr/>
              <a:t>20</a:t>
            </a:fld>
            <a:endParaRPr lang="en-US" dirty="0"/>
          </a:p>
        </p:txBody>
      </p:sp>
      <p:sp>
        <p:nvSpPr>
          <p:cNvPr id="5" name="Footer Placeholder 4"/>
          <p:cNvSpPr>
            <a:spLocks noGrp="1"/>
          </p:cNvSpPr>
          <p:nvPr>
            <p:ph type="ftr" sz="quarter" idx="11"/>
          </p:nvPr>
        </p:nvSpPr>
        <p:spPr/>
        <p:txBody>
          <a:bodyPr/>
          <a:lstStyle/>
          <a:p>
            <a:r>
              <a:rPr lang="en-US" dirty="0" smtClean="0"/>
              <a:t>August 13, 2011</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752600"/>
            <a:ext cx="8229600" cy="4648200"/>
          </a:xfrm>
        </p:spPr>
        <p:txBody>
          <a:bodyPr>
            <a:normAutofit/>
          </a:bodyPr>
          <a:lstStyle/>
          <a:p>
            <a:pPr algn="ctr">
              <a:buNone/>
            </a:pPr>
            <a:r>
              <a:rPr lang="en-US" sz="3200" b="1" dirty="0" smtClean="0"/>
              <a:t>SOURCES</a:t>
            </a:r>
          </a:p>
          <a:p>
            <a:pPr algn="ctr">
              <a:buNone/>
            </a:pPr>
            <a:endParaRPr lang="en-US" sz="3600" b="1" dirty="0" smtClean="0"/>
          </a:p>
          <a:p>
            <a:pPr>
              <a:lnSpc>
                <a:spcPct val="170000"/>
              </a:lnSpc>
            </a:pPr>
            <a:r>
              <a:rPr lang="en-US" sz="2000" i="1" dirty="0" smtClean="0"/>
              <a:t>How to Gain Members and Keep Them Forever</a:t>
            </a:r>
            <a:r>
              <a:rPr lang="en-US" sz="2000" dirty="0" smtClean="0"/>
              <a:t> – IAAP</a:t>
            </a:r>
          </a:p>
          <a:p>
            <a:pPr>
              <a:lnSpc>
                <a:spcPct val="170000"/>
              </a:lnSpc>
            </a:pPr>
            <a:endParaRPr lang="en-US" sz="2000" dirty="0" smtClean="0"/>
          </a:p>
          <a:p>
            <a:endParaRPr lang="en-US" sz="2400" dirty="0" smtClean="0"/>
          </a:p>
          <a:p>
            <a:pPr>
              <a:buNone/>
            </a:pPr>
            <a:endParaRPr lang="en-US" sz="2000" dirty="0" smtClean="0"/>
          </a:p>
          <a:p>
            <a:pPr>
              <a:lnSpc>
                <a:spcPct val="150000"/>
              </a:lnSpc>
              <a:buNone/>
            </a:pPr>
            <a:r>
              <a:rPr lang="en-US" sz="2400" dirty="0" smtClean="0">
                <a:cs typeface="Arial" pitchFamily="34" charset="0"/>
              </a:rPr>
              <a:t>		</a:t>
            </a:r>
          </a:p>
          <a:p>
            <a:pPr lvl="2">
              <a:buNone/>
            </a:pPr>
            <a:endParaRPr lang="en-US" sz="1800" dirty="0" smtClean="0"/>
          </a:p>
          <a:p>
            <a:pPr lvl="2"/>
            <a:endParaRPr lang="en-US" sz="1800" dirty="0" smtClean="0"/>
          </a:p>
        </p:txBody>
      </p:sp>
      <p:sp>
        <p:nvSpPr>
          <p:cNvPr id="4" name="Slide Number Placeholder 3"/>
          <p:cNvSpPr>
            <a:spLocks noGrp="1"/>
          </p:cNvSpPr>
          <p:nvPr>
            <p:ph type="sldNum" sz="quarter" idx="12"/>
          </p:nvPr>
        </p:nvSpPr>
        <p:spPr/>
        <p:txBody>
          <a:bodyPr/>
          <a:lstStyle/>
          <a:p>
            <a:fld id="{8654B1D6-5190-4FD7-A388-E147B1659021}" type="slidenum">
              <a:rPr lang="en-US" smtClean="0"/>
              <a:pPr/>
              <a:t>21</a:t>
            </a:fld>
            <a:endParaRPr lang="en-US" dirty="0"/>
          </a:p>
        </p:txBody>
      </p:sp>
      <p:sp>
        <p:nvSpPr>
          <p:cNvPr id="5" name="Footer Placeholder 4"/>
          <p:cNvSpPr>
            <a:spLocks noGrp="1"/>
          </p:cNvSpPr>
          <p:nvPr>
            <p:ph type="ftr" sz="quarter" idx="11"/>
          </p:nvPr>
        </p:nvSpPr>
        <p:spPr/>
        <p:txBody>
          <a:bodyPr/>
          <a:lstStyle/>
          <a:p>
            <a:r>
              <a:rPr lang="en-US" dirty="0" smtClean="0"/>
              <a:t>August 13, 2011</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81200"/>
            <a:ext cx="8229600" cy="4525963"/>
          </a:xfrm>
        </p:spPr>
        <p:txBody>
          <a:bodyPr/>
          <a:lstStyle/>
          <a:p>
            <a:pPr>
              <a:buNone/>
            </a:pPr>
            <a:endParaRPr lang="en-US" dirty="0" smtClean="0"/>
          </a:p>
          <a:p>
            <a:r>
              <a:rPr lang="en-US" dirty="0" smtClean="0"/>
              <a:t>The key to success is an ongoing membership program with subcommittees:</a:t>
            </a:r>
          </a:p>
          <a:p>
            <a:pPr lvl="3"/>
            <a:endParaRPr lang="en-US" dirty="0" smtClean="0"/>
          </a:p>
          <a:p>
            <a:pPr lvl="3"/>
            <a:r>
              <a:rPr lang="en-US" sz="2400" dirty="0" smtClean="0"/>
              <a:t>Recruitment </a:t>
            </a:r>
          </a:p>
          <a:p>
            <a:pPr lvl="3"/>
            <a:r>
              <a:rPr lang="en-US" sz="2400" dirty="0" smtClean="0"/>
              <a:t>Retention</a:t>
            </a:r>
          </a:p>
          <a:p>
            <a:pPr lvl="4"/>
            <a:endParaRPr lang="en-US" dirty="0"/>
          </a:p>
        </p:txBody>
      </p:sp>
      <p:sp>
        <p:nvSpPr>
          <p:cNvPr id="4" name="Slide Number Placeholder 3"/>
          <p:cNvSpPr>
            <a:spLocks noGrp="1"/>
          </p:cNvSpPr>
          <p:nvPr>
            <p:ph type="sldNum" sz="quarter" idx="12"/>
          </p:nvPr>
        </p:nvSpPr>
        <p:spPr/>
        <p:txBody>
          <a:bodyPr/>
          <a:lstStyle/>
          <a:p>
            <a:fld id="{8654B1D6-5190-4FD7-A388-E147B1659021}" type="slidenum">
              <a:rPr lang="en-US" smtClean="0"/>
              <a:pPr/>
              <a:t>3</a:t>
            </a:fld>
            <a:endParaRPr lang="en-US" dirty="0"/>
          </a:p>
        </p:txBody>
      </p:sp>
      <p:sp>
        <p:nvSpPr>
          <p:cNvPr id="5" name="Footer Placeholder 4"/>
          <p:cNvSpPr>
            <a:spLocks noGrp="1"/>
          </p:cNvSpPr>
          <p:nvPr>
            <p:ph type="ftr" sz="quarter" idx="11"/>
          </p:nvPr>
        </p:nvSpPr>
        <p:spPr/>
        <p:txBody>
          <a:bodyPr/>
          <a:lstStyle/>
          <a:p>
            <a:r>
              <a:rPr lang="en-US" dirty="0" smtClean="0"/>
              <a:t>August 13, 2011</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133600"/>
            <a:ext cx="8686800" cy="4525963"/>
          </a:xfrm>
        </p:spPr>
        <p:txBody>
          <a:bodyPr>
            <a:normAutofit/>
          </a:bodyPr>
          <a:lstStyle/>
          <a:p>
            <a:pPr lvl="4">
              <a:buClr>
                <a:srgbClr val="FED05E"/>
              </a:buClr>
              <a:buFont typeface="Wingdings" charset="2"/>
              <a:buChar char="Ø"/>
            </a:pPr>
            <a:r>
              <a:rPr lang="en-US" sz="2400" dirty="0" smtClean="0"/>
              <a:t>Recruitment</a:t>
            </a:r>
          </a:p>
          <a:p>
            <a:pPr lvl="5">
              <a:buClr>
                <a:srgbClr val="FED05E"/>
              </a:buClr>
              <a:buFont typeface="Wingdings" charset="2"/>
              <a:buChar char="Ø"/>
            </a:pPr>
            <a:r>
              <a:rPr lang="en-US" sz="2400" dirty="0" smtClean="0"/>
              <a:t>recruiting is necessary to expand the size of your chapter</a:t>
            </a:r>
          </a:p>
          <a:p>
            <a:pPr lvl="4">
              <a:buClr>
                <a:srgbClr val="FED05E"/>
              </a:buClr>
              <a:buFont typeface="Wingdings" charset="2"/>
              <a:buChar char="Ø"/>
            </a:pPr>
            <a:endParaRPr lang="en-US" sz="2400" dirty="0" smtClean="0"/>
          </a:p>
          <a:p>
            <a:pPr lvl="4">
              <a:buClr>
                <a:srgbClr val="FED05E"/>
              </a:buClr>
              <a:buNone/>
            </a:pPr>
            <a:endParaRPr lang="en-US" sz="2400" dirty="0" smtClean="0"/>
          </a:p>
          <a:p>
            <a:pPr lvl="4">
              <a:buClr>
                <a:srgbClr val="FED05E"/>
              </a:buClr>
              <a:buFont typeface="Wingdings" charset="2"/>
              <a:buChar char="Ø"/>
            </a:pPr>
            <a:r>
              <a:rPr lang="en-US" sz="2400" dirty="0" smtClean="0"/>
              <a:t>Retention</a:t>
            </a:r>
          </a:p>
          <a:p>
            <a:pPr lvl="5">
              <a:buClr>
                <a:srgbClr val="FED05E"/>
              </a:buClr>
              <a:buFont typeface="Wingdings" charset="2"/>
              <a:buChar char="Ø"/>
            </a:pPr>
            <a:r>
              <a:rPr lang="en-US" sz="2400" dirty="0" smtClean="0"/>
              <a:t>Once recruited, new members deserve and expect service from their chapter</a:t>
            </a:r>
          </a:p>
          <a:p>
            <a:pPr lvl="5">
              <a:buClr>
                <a:srgbClr val="FED05E"/>
              </a:buClr>
              <a:buFont typeface="Wingdings" charset="2"/>
              <a:buChar char="Ø"/>
            </a:pPr>
            <a:endParaRPr lang="en-US" sz="2400" dirty="0" smtClean="0"/>
          </a:p>
        </p:txBody>
      </p:sp>
      <p:sp>
        <p:nvSpPr>
          <p:cNvPr id="4" name="Slide Number Placeholder 3"/>
          <p:cNvSpPr>
            <a:spLocks noGrp="1"/>
          </p:cNvSpPr>
          <p:nvPr>
            <p:ph type="sldNum" sz="quarter" idx="12"/>
          </p:nvPr>
        </p:nvSpPr>
        <p:spPr>
          <a:xfrm>
            <a:off x="8534400" y="6248400"/>
            <a:ext cx="365760" cy="365125"/>
          </a:xfrm>
        </p:spPr>
        <p:txBody>
          <a:bodyPr/>
          <a:lstStyle/>
          <a:p>
            <a:fld id="{8654B1D6-5190-4FD7-A388-E147B1659021}" type="slidenum">
              <a:rPr lang="en-US" smtClean="0"/>
              <a:pPr/>
              <a:t>4</a:t>
            </a:fld>
            <a:endParaRPr lang="en-US" dirty="0"/>
          </a:p>
        </p:txBody>
      </p:sp>
      <p:sp>
        <p:nvSpPr>
          <p:cNvPr id="5" name="Footer Placeholder 4"/>
          <p:cNvSpPr>
            <a:spLocks noGrp="1"/>
          </p:cNvSpPr>
          <p:nvPr>
            <p:ph type="ftr" sz="quarter" idx="11"/>
          </p:nvPr>
        </p:nvSpPr>
        <p:spPr/>
        <p:txBody>
          <a:bodyPr/>
          <a:lstStyle/>
          <a:p>
            <a:r>
              <a:rPr lang="en-US" dirty="0" smtClean="0"/>
              <a:t>August 13, 2011</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676400"/>
            <a:ext cx="8229600" cy="4178491"/>
          </a:xfrm>
        </p:spPr>
        <p:txBody>
          <a:bodyPr>
            <a:normAutofit lnSpcReduction="10000"/>
          </a:bodyPr>
          <a:lstStyle/>
          <a:p>
            <a:pPr lvl="4">
              <a:buNone/>
            </a:pPr>
            <a:endParaRPr lang="en-US" dirty="0" smtClean="0"/>
          </a:p>
          <a:p>
            <a:pPr lvl="4">
              <a:buNone/>
            </a:pPr>
            <a:r>
              <a:rPr lang="en-US" sz="2400" dirty="0" smtClean="0"/>
              <a:t>			  Recruitment</a:t>
            </a:r>
          </a:p>
          <a:p>
            <a:pPr lvl="4">
              <a:buNone/>
            </a:pPr>
            <a:endParaRPr lang="en-US" dirty="0" smtClean="0"/>
          </a:p>
          <a:p>
            <a:pPr lvl="4">
              <a:lnSpc>
                <a:spcPct val="150000"/>
              </a:lnSpc>
              <a:buClr>
                <a:srgbClr val="FED56E"/>
              </a:buClr>
              <a:buFont typeface="Wingdings" charset="2"/>
              <a:buChar char="Ø"/>
            </a:pPr>
            <a:r>
              <a:rPr lang="en-US" dirty="0" smtClean="0"/>
              <a:t>Share the benefits</a:t>
            </a:r>
          </a:p>
          <a:p>
            <a:pPr lvl="4">
              <a:lnSpc>
                <a:spcPct val="150000"/>
              </a:lnSpc>
              <a:buClr>
                <a:srgbClr val="FED56E"/>
              </a:buClr>
              <a:buFont typeface="Wingdings" charset="2"/>
              <a:buChar char="Ø"/>
            </a:pPr>
            <a:r>
              <a:rPr lang="en-US" dirty="0" smtClean="0"/>
              <a:t>Market IAAP</a:t>
            </a:r>
          </a:p>
          <a:p>
            <a:pPr lvl="4">
              <a:lnSpc>
                <a:spcPct val="150000"/>
              </a:lnSpc>
              <a:buClr>
                <a:srgbClr val="FED56E"/>
              </a:buClr>
              <a:buFont typeface="Wingdings" charset="2"/>
              <a:buChar char="Ø"/>
            </a:pPr>
            <a:r>
              <a:rPr lang="en-US" dirty="0" smtClean="0"/>
              <a:t>Set a Goal</a:t>
            </a:r>
          </a:p>
          <a:p>
            <a:pPr lvl="4">
              <a:lnSpc>
                <a:spcPct val="150000"/>
              </a:lnSpc>
              <a:buClr>
                <a:srgbClr val="FED56E"/>
              </a:buClr>
              <a:buFont typeface="Wingdings" charset="2"/>
              <a:buChar char="Ø"/>
            </a:pPr>
            <a:r>
              <a:rPr lang="en-US" dirty="0" smtClean="0"/>
              <a:t>Find Prospects</a:t>
            </a:r>
          </a:p>
          <a:p>
            <a:pPr lvl="4">
              <a:lnSpc>
                <a:spcPct val="150000"/>
              </a:lnSpc>
              <a:buClr>
                <a:srgbClr val="FED56E"/>
              </a:buClr>
              <a:buFont typeface="Wingdings" charset="2"/>
              <a:buChar char="Ø"/>
            </a:pPr>
            <a:r>
              <a:rPr lang="en-US" dirty="0" smtClean="0"/>
              <a:t>Contact Prospects</a:t>
            </a:r>
          </a:p>
          <a:p>
            <a:pPr lvl="4">
              <a:lnSpc>
                <a:spcPct val="150000"/>
              </a:lnSpc>
              <a:buClr>
                <a:srgbClr val="FED56E"/>
              </a:buClr>
              <a:buFont typeface="Wingdings" charset="2"/>
              <a:buChar char="Ø"/>
            </a:pPr>
            <a:r>
              <a:rPr lang="en-US" dirty="0" smtClean="0"/>
              <a:t>Host Prospects at Meeting</a:t>
            </a:r>
          </a:p>
          <a:p>
            <a:pPr lvl="4">
              <a:lnSpc>
                <a:spcPct val="150000"/>
              </a:lnSpc>
              <a:buClr>
                <a:srgbClr val="FED56E"/>
              </a:buClr>
              <a:buFont typeface="Wingdings" charset="2"/>
              <a:buChar char="Ø"/>
            </a:pPr>
            <a:r>
              <a:rPr lang="en-US" dirty="0" smtClean="0"/>
              <a:t>Promote Recruitment Efforts</a:t>
            </a:r>
          </a:p>
          <a:p>
            <a:pPr lvl="4">
              <a:buClr>
                <a:srgbClr val="FED56E"/>
              </a:buClr>
              <a:buNone/>
            </a:pPr>
            <a:endParaRPr lang="en-US" dirty="0" smtClean="0"/>
          </a:p>
        </p:txBody>
      </p:sp>
      <p:sp>
        <p:nvSpPr>
          <p:cNvPr id="5" name="Footer Placeholder 4"/>
          <p:cNvSpPr>
            <a:spLocks noGrp="1"/>
          </p:cNvSpPr>
          <p:nvPr>
            <p:ph type="ftr" sz="quarter" idx="11"/>
          </p:nvPr>
        </p:nvSpPr>
        <p:spPr/>
        <p:txBody>
          <a:bodyPr/>
          <a:lstStyle/>
          <a:p>
            <a:r>
              <a:rPr lang="en-US" dirty="0" smtClean="0"/>
              <a:t>August 13, 2011</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4">
              <a:buClr>
                <a:srgbClr val="FED56E"/>
              </a:buClr>
              <a:buFont typeface="Wingdings" charset="2"/>
              <a:buChar char="Ø"/>
            </a:pPr>
            <a:endParaRPr lang="en-US" dirty="0" smtClean="0"/>
          </a:p>
          <a:p>
            <a:pPr lvl="4">
              <a:buClr>
                <a:srgbClr val="FED56E"/>
              </a:buClr>
              <a:buNone/>
            </a:pPr>
            <a:r>
              <a:rPr lang="en-US" dirty="0" smtClean="0"/>
              <a:t>			     </a:t>
            </a:r>
            <a:r>
              <a:rPr lang="en-US" sz="2800" dirty="0" smtClean="0"/>
              <a:t>Recruitment</a:t>
            </a:r>
          </a:p>
          <a:p>
            <a:pPr lvl="4">
              <a:buClr>
                <a:srgbClr val="FED56E"/>
              </a:buClr>
              <a:buFont typeface="Wingdings" charset="2"/>
              <a:buChar char="Ø"/>
            </a:pPr>
            <a:endParaRPr lang="en-US" dirty="0" smtClean="0"/>
          </a:p>
          <a:p>
            <a:pPr lvl="4">
              <a:lnSpc>
                <a:spcPct val="150000"/>
              </a:lnSpc>
              <a:buClr>
                <a:srgbClr val="FED56E"/>
              </a:buClr>
              <a:buFont typeface="Wingdings" charset="2"/>
              <a:buChar char="Ø"/>
            </a:pPr>
            <a:r>
              <a:rPr lang="en-US" sz="2400" dirty="0" smtClean="0"/>
              <a:t>Share The Benefits</a:t>
            </a:r>
          </a:p>
          <a:p>
            <a:pPr lvl="5">
              <a:lnSpc>
                <a:spcPct val="150000"/>
              </a:lnSpc>
              <a:buClr>
                <a:srgbClr val="FED56E"/>
              </a:buClr>
              <a:buFont typeface="Wingdings" charset="2"/>
              <a:buChar char="Ø"/>
            </a:pPr>
            <a:r>
              <a:rPr lang="en-US" sz="2400" dirty="0" smtClean="0"/>
              <a:t>Educational Books and Seminars</a:t>
            </a:r>
          </a:p>
          <a:p>
            <a:pPr lvl="5">
              <a:lnSpc>
                <a:spcPct val="150000"/>
              </a:lnSpc>
              <a:buClr>
                <a:srgbClr val="FED56E"/>
              </a:buClr>
              <a:buFont typeface="Wingdings" charset="2"/>
              <a:buChar char="Ø"/>
            </a:pPr>
            <a:r>
              <a:rPr lang="en-US" sz="2400" dirty="0" smtClean="0"/>
              <a:t>Sharing and Selling</a:t>
            </a:r>
          </a:p>
          <a:p>
            <a:pPr lvl="5">
              <a:lnSpc>
                <a:spcPct val="150000"/>
              </a:lnSpc>
              <a:buClr>
                <a:srgbClr val="FED56E"/>
              </a:buClr>
              <a:buFont typeface="Wingdings" charset="2"/>
              <a:buChar char="Ø"/>
            </a:pPr>
            <a:r>
              <a:rPr lang="en-US" sz="2400" dirty="0" smtClean="0"/>
              <a:t>We are the conduits</a:t>
            </a:r>
          </a:p>
          <a:p>
            <a:pPr lvl="4">
              <a:buClr>
                <a:srgbClr val="FED56E"/>
              </a:buClr>
              <a:buFont typeface="Wingdings" charset="2"/>
              <a:buChar char="Ø"/>
            </a:pPr>
            <a:endParaRPr lang="en-US" dirty="0" smtClean="0"/>
          </a:p>
        </p:txBody>
      </p:sp>
      <p:sp>
        <p:nvSpPr>
          <p:cNvPr id="4" name="Slide Number Placeholder 3"/>
          <p:cNvSpPr>
            <a:spLocks noGrp="1"/>
          </p:cNvSpPr>
          <p:nvPr>
            <p:ph type="sldNum" sz="quarter" idx="12"/>
          </p:nvPr>
        </p:nvSpPr>
        <p:spPr/>
        <p:txBody>
          <a:bodyPr/>
          <a:lstStyle/>
          <a:p>
            <a:fld id="{8654B1D6-5190-4FD7-A388-E147B1659021}" type="slidenum">
              <a:rPr lang="en-US" smtClean="0"/>
              <a:pPr/>
              <a:t>6</a:t>
            </a:fld>
            <a:endParaRPr lang="en-US" dirty="0"/>
          </a:p>
        </p:txBody>
      </p:sp>
      <p:sp>
        <p:nvSpPr>
          <p:cNvPr id="5" name="Footer Placeholder 4"/>
          <p:cNvSpPr>
            <a:spLocks noGrp="1"/>
          </p:cNvSpPr>
          <p:nvPr>
            <p:ph type="ftr" sz="quarter" idx="11"/>
          </p:nvPr>
        </p:nvSpPr>
        <p:spPr/>
        <p:txBody>
          <a:bodyPr/>
          <a:lstStyle/>
          <a:p>
            <a:r>
              <a:rPr lang="en-US" dirty="0" smtClean="0"/>
              <a:t>August 13, 2011</a:t>
            </a:r>
            <a:endParaRPr lang="en-US" dirty="0"/>
          </a:p>
        </p:txBody>
      </p:sp>
      <p:sp>
        <p:nvSpPr>
          <p:cNvPr id="6" name="TextBox 5"/>
          <p:cNvSpPr txBox="1"/>
          <p:nvPr/>
        </p:nvSpPr>
        <p:spPr>
          <a:xfrm>
            <a:off x="4396787" y="3426753"/>
            <a:ext cx="184666" cy="369332"/>
          </a:xfrm>
          <a:prstGeom prst="rect">
            <a:avLst/>
          </a:prstGeom>
          <a:noFill/>
        </p:spPr>
        <p:txBody>
          <a:bodyPr wrap="none" rtlCol="0">
            <a:spAutoFit/>
          </a:bodyPr>
          <a:lstStyle/>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752600"/>
            <a:ext cx="8229600" cy="4876800"/>
          </a:xfrm>
        </p:spPr>
        <p:txBody>
          <a:bodyPr>
            <a:normAutofit/>
          </a:bodyPr>
          <a:lstStyle/>
          <a:p>
            <a:pPr lvl="4">
              <a:buClr>
                <a:srgbClr val="FED56E"/>
              </a:buClr>
              <a:buNone/>
            </a:pPr>
            <a:r>
              <a:rPr lang="en-US" dirty="0" smtClean="0"/>
              <a:t>			 </a:t>
            </a:r>
            <a:r>
              <a:rPr lang="en-US" sz="2800" dirty="0" smtClean="0"/>
              <a:t>Recruitment</a:t>
            </a:r>
            <a:endParaRPr lang="en-US" dirty="0" smtClean="0"/>
          </a:p>
          <a:p>
            <a:pPr lvl="4">
              <a:lnSpc>
                <a:spcPct val="150000"/>
              </a:lnSpc>
              <a:buClr>
                <a:srgbClr val="FED56E"/>
              </a:buClr>
              <a:buFont typeface="Wingdings" charset="2"/>
              <a:buChar char="Ø"/>
            </a:pPr>
            <a:r>
              <a:rPr lang="en-US" sz="2400" dirty="0" smtClean="0"/>
              <a:t>Market IAAP</a:t>
            </a:r>
          </a:p>
          <a:p>
            <a:pPr lvl="6">
              <a:lnSpc>
                <a:spcPct val="150000"/>
              </a:lnSpc>
              <a:buClr>
                <a:srgbClr val="FED56E"/>
              </a:buClr>
              <a:buFont typeface="Wingdings" charset="2"/>
              <a:buChar char="Ø"/>
            </a:pPr>
            <a:r>
              <a:rPr lang="en-US" sz="2600" dirty="0" smtClean="0"/>
              <a:t>Professional Education</a:t>
            </a:r>
          </a:p>
          <a:p>
            <a:pPr lvl="6">
              <a:lnSpc>
                <a:spcPct val="150000"/>
              </a:lnSpc>
              <a:buClr>
                <a:srgbClr val="FED56E"/>
              </a:buClr>
              <a:buFont typeface="Wingdings" charset="2"/>
              <a:buChar char="Ø"/>
            </a:pPr>
            <a:r>
              <a:rPr lang="en-US" sz="2600" dirty="0" smtClean="0"/>
              <a:t>Professional Networking</a:t>
            </a:r>
          </a:p>
          <a:p>
            <a:pPr lvl="6">
              <a:lnSpc>
                <a:spcPct val="150000"/>
              </a:lnSpc>
              <a:buClr>
                <a:srgbClr val="FED56E"/>
              </a:buClr>
              <a:buFont typeface="Wingdings" charset="2"/>
              <a:buChar char="Ø"/>
            </a:pPr>
            <a:r>
              <a:rPr lang="en-US" sz="2600" dirty="0" smtClean="0"/>
              <a:t>Professional Image</a:t>
            </a:r>
            <a:endParaRPr lang="en-US" sz="2600" dirty="0" smtClean="0"/>
          </a:p>
          <a:p>
            <a:pPr lvl="6">
              <a:lnSpc>
                <a:spcPct val="150000"/>
              </a:lnSpc>
              <a:buClr>
                <a:srgbClr val="FED56E"/>
              </a:buClr>
              <a:buNone/>
            </a:pPr>
            <a:endParaRPr lang="en-US" sz="2600" dirty="0" smtClean="0"/>
          </a:p>
          <a:p>
            <a:pPr lvl="6">
              <a:lnSpc>
                <a:spcPct val="150000"/>
              </a:lnSpc>
              <a:buClr>
                <a:srgbClr val="FED56E"/>
              </a:buClr>
              <a:buFont typeface="Wingdings" charset="2"/>
              <a:buChar char="Ø"/>
            </a:pPr>
            <a:endParaRPr lang="en-US" sz="2600" dirty="0"/>
          </a:p>
        </p:txBody>
      </p:sp>
      <p:sp>
        <p:nvSpPr>
          <p:cNvPr id="4" name="Slide Number Placeholder 3"/>
          <p:cNvSpPr>
            <a:spLocks noGrp="1"/>
          </p:cNvSpPr>
          <p:nvPr>
            <p:ph type="sldNum" sz="quarter" idx="12"/>
          </p:nvPr>
        </p:nvSpPr>
        <p:spPr/>
        <p:txBody>
          <a:bodyPr/>
          <a:lstStyle/>
          <a:p>
            <a:fld id="{8654B1D6-5190-4FD7-A388-E147B1659021}" type="slidenum">
              <a:rPr lang="en-US" smtClean="0"/>
              <a:pPr/>
              <a:t>7</a:t>
            </a:fld>
            <a:endParaRPr lang="en-US" dirty="0"/>
          </a:p>
        </p:txBody>
      </p:sp>
      <p:sp>
        <p:nvSpPr>
          <p:cNvPr id="5" name="Footer Placeholder 4"/>
          <p:cNvSpPr>
            <a:spLocks noGrp="1"/>
          </p:cNvSpPr>
          <p:nvPr>
            <p:ph type="ftr" sz="quarter" idx="11"/>
          </p:nvPr>
        </p:nvSpPr>
        <p:spPr/>
        <p:txBody>
          <a:bodyPr/>
          <a:lstStyle/>
          <a:p>
            <a:r>
              <a:rPr lang="en-US" dirty="0" smtClean="0"/>
              <a:t>August 13, 2011</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752600"/>
            <a:ext cx="8229600" cy="4876800"/>
          </a:xfrm>
        </p:spPr>
        <p:txBody>
          <a:bodyPr>
            <a:normAutofit/>
          </a:bodyPr>
          <a:lstStyle/>
          <a:p>
            <a:pPr lvl="4">
              <a:buClr>
                <a:srgbClr val="FED56E"/>
              </a:buClr>
              <a:buNone/>
            </a:pPr>
            <a:r>
              <a:rPr lang="en-US" dirty="0" smtClean="0"/>
              <a:t>			 </a:t>
            </a:r>
            <a:r>
              <a:rPr lang="en-US" sz="2800" dirty="0" smtClean="0"/>
              <a:t>Recruitment</a:t>
            </a:r>
            <a:endParaRPr lang="en-US" dirty="0" smtClean="0"/>
          </a:p>
          <a:p>
            <a:pPr lvl="4">
              <a:lnSpc>
                <a:spcPct val="150000"/>
              </a:lnSpc>
              <a:buClr>
                <a:srgbClr val="FED56E"/>
              </a:buClr>
              <a:buFont typeface="Wingdings" charset="2"/>
              <a:buChar char="Ø"/>
            </a:pPr>
            <a:r>
              <a:rPr lang="en-US" sz="2400" dirty="0" smtClean="0"/>
              <a:t>Market IAAP</a:t>
            </a:r>
            <a:endParaRPr lang="en-US" sz="2400" dirty="0" smtClean="0"/>
          </a:p>
          <a:p>
            <a:pPr lvl="6">
              <a:lnSpc>
                <a:spcPct val="150000"/>
              </a:lnSpc>
              <a:buClr>
                <a:srgbClr val="FED56E"/>
              </a:buClr>
              <a:buFont typeface="Wingdings" charset="2"/>
              <a:buChar char="Ø"/>
            </a:pPr>
            <a:r>
              <a:rPr lang="en-US" sz="2600" dirty="0" smtClean="0"/>
              <a:t>Answering </a:t>
            </a:r>
            <a:r>
              <a:rPr lang="en-US" sz="2600" dirty="0" smtClean="0"/>
              <a:t>Objections</a:t>
            </a:r>
          </a:p>
          <a:p>
            <a:pPr lvl="6">
              <a:lnSpc>
                <a:spcPct val="150000"/>
              </a:lnSpc>
              <a:buClr>
                <a:srgbClr val="FED56E"/>
              </a:buClr>
              <a:buFont typeface="Wingdings" charset="2"/>
              <a:buChar char="Ø"/>
            </a:pPr>
            <a:r>
              <a:rPr lang="en-US" sz="2600" dirty="0" smtClean="0"/>
              <a:t>Materials to Use</a:t>
            </a:r>
          </a:p>
          <a:p>
            <a:pPr lvl="6">
              <a:lnSpc>
                <a:spcPct val="150000"/>
              </a:lnSpc>
              <a:buClr>
                <a:srgbClr val="FED56E"/>
              </a:buClr>
              <a:buFont typeface="Wingdings" charset="2"/>
              <a:buChar char="Ø"/>
            </a:pPr>
            <a:endParaRPr lang="en-US" sz="2600" dirty="0"/>
          </a:p>
        </p:txBody>
      </p:sp>
      <p:sp>
        <p:nvSpPr>
          <p:cNvPr id="4" name="Slide Number Placeholder 3"/>
          <p:cNvSpPr>
            <a:spLocks noGrp="1"/>
          </p:cNvSpPr>
          <p:nvPr>
            <p:ph type="sldNum" sz="quarter" idx="12"/>
          </p:nvPr>
        </p:nvSpPr>
        <p:spPr/>
        <p:txBody>
          <a:bodyPr/>
          <a:lstStyle/>
          <a:p>
            <a:fld id="{8654B1D6-5190-4FD7-A388-E147B1659021}" type="slidenum">
              <a:rPr lang="en-US" smtClean="0"/>
              <a:pPr/>
              <a:t>8</a:t>
            </a:fld>
            <a:endParaRPr lang="en-US" dirty="0"/>
          </a:p>
        </p:txBody>
      </p:sp>
      <p:sp>
        <p:nvSpPr>
          <p:cNvPr id="5" name="Footer Placeholder 4"/>
          <p:cNvSpPr>
            <a:spLocks noGrp="1"/>
          </p:cNvSpPr>
          <p:nvPr>
            <p:ph type="ftr" sz="quarter" idx="11"/>
          </p:nvPr>
        </p:nvSpPr>
        <p:spPr/>
        <p:txBody>
          <a:bodyPr/>
          <a:lstStyle/>
          <a:p>
            <a:r>
              <a:rPr lang="en-US" dirty="0" smtClean="0"/>
              <a:t>August 13, 2011</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76400"/>
            <a:ext cx="8229600" cy="4373563"/>
          </a:xfrm>
        </p:spPr>
        <p:txBody>
          <a:bodyPr>
            <a:normAutofit fontScale="92500" lnSpcReduction="20000"/>
          </a:bodyPr>
          <a:lstStyle/>
          <a:p>
            <a:pPr>
              <a:buNone/>
            </a:pPr>
            <a:r>
              <a:rPr lang="en-US" sz="2800" dirty="0" smtClean="0"/>
              <a:t>                   </a:t>
            </a:r>
          </a:p>
          <a:p>
            <a:pPr lvl="8">
              <a:buNone/>
            </a:pPr>
            <a:r>
              <a:rPr lang="en-US" dirty="0" smtClean="0"/>
              <a:t>		</a:t>
            </a:r>
            <a:r>
              <a:rPr lang="en-US" sz="2595" dirty="0" smtClean="0"/>
              <a:t>Recruitment</a:t>
            </a:r>
          </a:p>
          <a:p>
            <a:r>
              <a:rPr lang="en-US" sz="1946" dirty="0" smtClean="0"/>
              <a:t>Set a Goal</a:t>
            </a:r>
          </a:p>
          <a:p>
            <a:pPr>
              <a:lnSpc>
                <a:spcPct val="150000"/>
              </a:lnSpc>
              <a:buNone/>
            </a:pPr>
            <a:r>
              <a:rPr lang="en-US" sz="1800" dirty="0" smtClean="0">
                <a:cs typeface="Arial" pitchFamily="34" charset="0"/>
              </a:rPr>
              <a:t>		As with any endeavor in life, you’ll enjoy the greatest success</a:t>
            </a:r>
          </a:p>
          <a:p>
            <a:pPr>
              <a:lnSpc>
                <a:spcPct val="150000"/>
              </a:lnSpc>
              <a:buNone/>
            </a:pPr>
            <a:r>
              <a:rPr lang="en-US" sz="1800" dirty="0" smtClean="0">
                <a:cs typeface="Arial" pitchFamily="34" charset="0"/>
              </a:rPr>
              <a:t>		in membership recruitment if you take a planned approach.</a:t>
            </a:r>
          </a:p>
          <a:p>
            <a:pPr>
              <a:lnSpc>
                <a:spcPct val="150000"/>
              </a:lnSpc>
              <a:buNone/>
            </a:pPr>
            <a:r>
              <a:rPr lang="en-US" sz="1800" dirty="0" smtClean="0">
                <a:cs typeface="Arial" pitchFamily="34" charset="0"/>
              </a:rPr>
              <a:t>	</a:t>
            </a:r>
            <a:r>
              <a:rPr lang="en-US" sz="1800" i="1" u="sng" dirty="0" smtClean="0">
                <a:cs typeface="Arial" pitchFamily="34" charset="0"/>
              </a:rPr>
              <a:t>Start of year set a membership goal</a:t>
            </a:r>
            <a:r>
              <a:rPr lang="en-US" sz="1800" i="1" dirty="0" smtClean="0">
                <a:cs typeface="Arial" pitchFamily="34" charset="0"/>
              </a:rPr>
              <a:t>:</a:t>
            </a:r>
            <a:r>
              <a:rPr lang="en-US" sz="1800" dirty="0" smtClean="0">
                <a:cs typeface="Arial" pitchFamily="34" charset="0"/>
              </a:rPr>
              <a:t>       Year-End Goal	  	 ______</a:t>
            </a:r>
          </a:p>
          <a:p>
            <a:pPr>
              <a:lnSpc>
                <a:spcPct val="150000"/>
              </a:lnSpc>
              <a:buNone/>
            </a:pPr>
            <a:r>
              <a:rPr lang="en-US" sz="1800" dirty="0" smtClean="0">
                <a:cs typeface="Arial" pitchFamily="34" charset="0"/>
              </a:rPr>
              <a:t>					              Current Membership    	______</a:t>
            </a:r>
          </a:p>
          <a:p>
            <a:pPr>
              <a:lnSpc>
                <a:spcPct val="150000"/>
              </a:lnSpc>
              <a:buNone/>
            </a:pPr>
            <a:r>
              <a:rPr lang="en-US" sz="1800" dirty="0" smtClean="0">
                <a:cs typeface="Arial" pitchFamily="34" charset="0"/>
              </a:rPr>
              <a:t>					               Net Growth Goal           	______</a:t>
            </a:r>
          </a:p>
          <a:p>
            <a:pPr>
              <a:lnSpc>
                <a:spcPct val="150000"/>
              </a:lnSpc>
              <a:buNone/>
            </a:pPr>
            <a:r>
              <a:rPr lang="en-US" sz="1800" i="1" dirty="0" smtClean="0">
                <a:cs typeface="Arial" pitchFamily="34" charset="0"/>
              </a:rPr>
              <a:t>			</a:t>
            </a:r>
            <a:r>
              <a:rPr lang="en-US" sz="1800" dirty="0" smtClean="0">
                <a:cs typeface="Arial" pitchFamily="34" charset="0"/>
              </a:rPr>
              <a:t>Expected Attrition (18% of current Membership )    	______</a:t>
            </a:r>
          </a:p>
          <a:p>
            <a:pPr>
              <a:lnSpc>
                <a:spcPct val="150000"/>
              </a:lnSpc>
              <a:buNone/>
            </a:pPr>
            <a:r>
              <a:rPr lang="en-US" sz="1800" dirty="0" smtClean="0">
                <a:cs typeface="Arial" pitchFamily="34" charset="0"/>
              </a:rPr>
              <a:t>			Net Growth Goal			                     	______</a:t>
            </a:r>
          </a:p>
          <a:p>
            <a:pPr>
              <a:lnSpc>
                <a:spcPct val="150000"/>
              </a:lnSpc>
              <a:buNone/>
            </a:pPr>
            <a:r>
              <a:rPr lang="en-US" sz="1800" dirty="0" smtClean="0">
                <a:cs typeface="Arial" pitchFamily="34" charset="0"/>
              </a:rPr>
              <a:t>			Total Number of New Members Needed                    ______</a:t>
            </a:r>
          </a:p>
          <a:p>
            <a:endParaRPr lang="en-US" dirty="0"/>
          </a:p>
        </p:txBody>
      </p:sp>
      <p:sp>
        <p:nvSpPr>
          <p:cNvPr id="4" name="Slide Number Placeholder 3"/>
          <p:cNvSpPr>
            <a:spLocks noGrp="1"/>
          </p:cNvSpPr>
          <p:nvPr>
            <p:ph type="sldNum" sz="quarter" idx="12"/>
          </p:nvPr>
        </p:nvSpPr>
        <p:spPr/>
        <p:txBody>
          <a:bodyPr/>
          <a:lstStyle/>
          <a:p>
            <a:fld id="{8654B1D6-5190-4FD7-A388-E147B1659021}" type="slidenum">
              <a:rPr lang="en-US" smtClean="0"/>
              <a:pPr/>
              <a:t>9</a:t>
            </a:fld>
            <a:endParaRPr lang="en-US" dirty="0"/>
          </a:p>
        </p:txBody>
      </p:sp>
      <p:sp>
        <p:nvSpPr>
          <p:cNvPr id="5" name="Footer Placeholder 4"/>
          <p:cNvSpPr>
            <a:spLocks noGrp="1"/>
          </p:cNvSpPr>
          <p:nvPr>
            <p:ph type="ftr" sz="quarter" idx="11"/>
          </p:nvPr>
        </p:nvSpPr>
        <p:spPr/>
        <p:txBody>
          <a:bodyPr/>
          <a:lstStyle/>
          <a:p>
            <a:r>
              <a:rPr lang="en-US" dirty="0" smtClean="0"/>
              <a:t>August 13, 2011</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1024</TotalTime>
  <Words>3971</Words>
  <Application>Microsoft Macintosh PowerPoint</Application>
  <PresentationFormat>On-screen Show (4:3)</PresentationFormat>
  <Paragraphs>515</Paragraphs>
  <Slides>21</Slides>
  <Notes>21</Notes>
  <HiddenSlides>0</HiddenSlides>
  <MMClips>0</MMClips>
  <ScaleCrop>false</ScaleCrop>
  <HeadingPairs>
    <vt:vector size="4" baseType="variant">
      <vt:variant>
        <vt:lpstr>Design Template</vt:lpstr>
      </vt:variant>
      <vt:variant>
        <vt:i4>1</vt:i4>
      </vt:variant>
      <vt:variant>
        <vt:lpstr>Slide Titles</vt:lpstr>
      </vt:variant>
      <vt:variant>
        <vt:i4>21</vt:i4>
      </vt:variant>
    </vt:vector>
  </HeadingPairs>
  <TitlesOfParts>
    <vt:vector size="22" baseType="lpstr">
      <vt:lpstr>Concourse</vt:lpstr>
      <vt:lpstr>Membership</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vector>
  </TitlesOfParts>
  <Company>Spirit AeroSystems,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s0067548</dc:creator>
  <cp:lastModifiedBy>Carol Zamaitis</cp:lastModifiedBy>
  <cp:revision>21</cp:revision>
  <cp:lastPrinted>2011-08-11T21:33:33Z</cp:lastPrinted>
  <dcterms:created xsi:type="dcterms:W3CDTF">2011-08-11T19:23:13Z</dcterms:created>
  <dcterms:modified xsi:type="dcterms:W3CDTF">2011-08-11T21:33:42Z</dcterms:modified>
</cp:coreProperties>
</file>